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4"/>
  </p:notesMasterIdLst>
  <p:sldIdLst>
    <p:sldId id="257" r:id="rId2"/>
    <p:sldId id="256" r:id="rId3"/>
  </p:sldIdLst>
  <p:sldSz cx="10691813" cy="7559675"/>
  <p:notesSz cx="9928225" cy="6797675"/>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604" userDrawn="1">
          <p15:clr>
            <a:srgbClr val="A4A3A4"/>
          </p15:clr>
        </p15:guide>
        <p15:guide id="2" pos="170" userDrawn="1">
          <p15:clr>
            <a:srgbClr val="A4A3A4"/>
          </p15:clr>
        </p15:guide>
        <p15:guide id="3" pos="6565" userDrawn="1">
          <p15:clr>
            <a:srgbClr val="A4A3A4"/>
          </p15:clr>
        </p15:guide>
        <p15:guide id="4" orient="horz" pos="1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285" autoAdjust="0"/>
    <p:restoredTop sz="95250" autoAdjust="0"/>
  </p:normalViewPr>
  <p:slideViewPr>
    <p:cSldViewPr snapToGrid="0" snapToObjects="1">
      <p:cViewPr varScale="1">
        <p:scale>
          <a:sx n="80" d="100"/>
          <a:sy n="80" d="100"/>
        </p:scale>
        <p:origin x="1842" y="60"/>
      </p:cViewPr>
      <p:guideLst>
        <p:guide orient="horz" pos="4604"/>
        <p:guide pos="170"/>
        <p:guide pos="6565"/>
        <p:guide orient="horz" pos="152"/>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192.168.2.229\userfiles\Inteligencia\comun\REPORTES%20COMERCIALES%20PRO%20ECUADOR\FICHAS%20TECNICAS\EXCEL\2018\UNI&#211;N%20ECON&#211;MICA%20EUROASI&#193;TICA\LATAM%20-%20BC%20NP.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192.168.2.229\userfiles\Inteligencia\comun\REPORTES%20COMERCIALES%20PRO%20ECUADOR\FICHAS%20TECNICAS\EXCEL\2018\UNI&#211;N%20ECON&#211;MICA%20EUROASI&#193;TICA\EXPO%20SECT.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069001888782595E-3"/>
          <c:y val="2.1064716460974478E-2"/>
          <c:w val="0.7143566980598014"/>
          <c:h val="0.72881137315200373"/>
        </c:manualLayout>
      </c:layout>
      <c:barChart>
        <c:barDir val="col"/>
        <c:grouping val="clustered"/>
        <c:varyColors val="0"/>
        <c:ser>
          <c:idx val="0"/>
          <c:order val="0"/>
          <c:tx>
            <c:strRef>
              <c:f>'[LATAM - BC NP.xlsx]BC NP'!$B$1</c:f>
              <c:strCache>
                <c:ptCount val="1"/>
                <c:pt idx="0">
                  <c:v>Exportaciones</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'[LATAM - BC NP.xlsx]BC NP'!$A$9:$A$13</c:f>
              <c:strCache>
                <c:ptCount val="5"/>
                <c:pt idx="0">
                  <c:v>2014</c:v>
                </c:pt>
                <c:pt idx="1">
                  <c:v>2015</c:v>
                </c:pt>
                <c:pt idx="2">
                  <c:v>2016</c:v>
                </c:pt>
                <c:pt idx="3">
                  <c:v>2017</c:v>
                </c:pt>
                <c:pt idx="4">
                  <c:v>2018
Ene-May</c:v>
                </c:pt>
              </c:strCache>
            </c:strRef>
          </c:cat>
          <c:val>
            <c:numRef>
              <c:f>'[LATAM - BC NP.xlsx]BC NP'!$B$9:$B$13</c:f>
              <c:numCache>
                <c:formatCode>_(* #,##0_);_(* \(#,##0\);_(* "-"??_);_(@_)</c:formatCode>
                <c:ptCount val="5"/>
                <c:pt idx="0">
                  <c:v>844.43083000000001</c:v>
                </c:pt>
                <c:pt idx="1">
                  <c:v>738.48694999999998</c:v>
                </c:pt>
                <c:pt idx="2">
                  <c:v>793.66291999999999</c:v>
                </c:pt>
                <c:pt idx="3">
                  <c:v>872.04353000000003</c:v>
                </c:pt>
                <c:pt idx="4">
                  <c:v>401.40025000000003</c:v>
                </c:pt>
              </c:numCache>
            </c:numRef>
          </c:val>
          <c:extLst xmlns:c16r2="http://schemas.microsoft.com/office/drawing/2015/06/chart">
            <c:ext xmlns:c16="http://schemas.microsoft.com/office/drawing/2014/chart" uri="{C3380CC4-5D6E-409C-BE32-E72D297353CC}">
              <c16:uniqueId val="{00000000-B26F-4AC0-AB62-8279BF04C9D7}"/>
            </c:ext>
          </c:extLst>
        </c:ser>
        <c:ser>
          <c:idx val="1"/>
          <c:order val="1"/>
          <c:tx>
            <c:strRef>
              <c:f>'[LATAM - BC NP.xlsx]BC NP'!$C$1</c:f>
              <c:strCache>
                <c:ptCount val="1"/>
                <c:pt idx="0">
                  <c:v>Importaciones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'[LATAM - BC NP.xlsx]BC NP'!$A$9:$A$13</c:f>
              <c:strCache>
                <c:ptCount val="5"/>
                <c:pt idx="0">
                  <c:v>2014</c:v>
                </c:pt>
                <c:pt idx="1">
                  <c:v>2015</c:v>
                </c:pt>
                <c:pt idx="2">
                  <c:v>2016</c:v>
                </c:pt>
                <c:pt idx="3">
                  <c:v>2017</c:v>
                </c:pt>
                <c:pt idx="4">
                  <c:v>2018
Ene-May</c:v>
                </c:pt>
              </c:strCache>
            </c:strRef>
          </c:cat>
          <c:val>
            <c:numRef>
              <c:f>'[LATAM - BC NP.xlsx]BC NP'!$C$9:$C$13</c:f>
              <c:numCache>
                <c:formatCode>_(* #,##0_);_(* \(#,##0\);_(* "-"??_);_(@_)</c:formatCode>
                <c:ptCount val="5"/>
                <c:pt idx="0">
                  <c:v>100.69745</c:v>
                </c:pt>
                <c:pt idx="1">
                  <c:v>155.13681</c:v>
                </c:pt>
                <c:pt idx="2">
                  <c:v>155.93248</c:v>
                </c:pt>
                <c:pt idx="3">
                  <c:v>103.33221</c:v>
                </c:pt>
                <c:pt idx="4">
                  <c:v>69.705970000000008</c:v>
                </c:pt>
              </c:numCache>
            </c:numRef>
          </c:val>
          <c:extLst xmlns:c16r2="http://schemas.microsoft.com/office/drawing/2015/06/chart">
            <c:ext xmlns:c16="http://schemas.microsoft.com/office/drawing/2014/chart" uri="{C3380CC4-5D6E-409C-BE32-E72D297353CC}">
              <c16:uniqueId val="{00000001-B26F-4AC0-AB62-8279BF04C9D7}"/>
            </c:ext>
          </c:extLst>
        </c:ser>
        <c:ser>
          <c:idx val="2"/>
          <c:order val="2"/>
          <c:tx>
            <c:strRef>
              <c:f>'[LATAM - BC NP.xlsx]BC NP'!$D$1</c:f>
              <c:strCache>
                <c:ptCount val="1"/>
                <c:pt idx="0">
                  <c:v>Balanza Comercial </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EC"/>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'[LATAM - BC NP.xlsx]BC NP'!$A$9:$A$13</c:f>
              <c:strCache>
                <c:ptCount val="5"/>
                <c:pt idx="0">
                  <c:v>2014</c:v>
                </c:pt>
                <c:pt idx="1">
                  <c:v>2015</c:v>
                </c:pt>
                <c:pt idx="2">
                  <c:v>2016</c:v>
                </c:pt>
                <c:pt idx="3">
                  <c:v>2017</c:v>
                </c:pt>
                <c:pt idx="4">
                  <c:v>2018
Ene-May</c:v>
                </c:pt>
              </c:strCache>
            </c:strRef>
          </c:cat>
          <c:val>
            <c:numRef>
              <c:f>'[LATAM - BC NP.xlsx]BC NP'!$D$9:$D$13</c:f>
              <c:numCache>
                <c:formatCode>_(* #,##0_);_(* \(#,##0\);_(* "-"??_);_(@_)</c:formatCode>
                <c:ptCount val="5"/>
                <c:pt idx="0">
                  <c:v>743.73338000000001</c:v>
                </c:pt>
                <c:pt idx="1">
                  <c:v>583.3501399999999</c:v>
                </c:pt>
                <c:pt idx="2">
                  <c:v>637.73044000000004</c:v>
                </c:pt>
                <c:pt idx="3">
                  <c:v>768.71132000000011</c:v>
                </c:pt>
                <c:pt idx="4">
                  <c:v>331.69428000000005</c:v>
                </c:pt>
              </c:numCache>
            </c:numRef>
          </c:val>
          <c:extLst xmlns:c16r2="http://schemas.microsoft.com/office/drawing/2015/06/chart">
            <c:ext xmlns:c16="http://schemas.microsoft.com/office/drawing/2014/chart" uri="{C3380CC4-5D6E-409C-BE32-E72D297353CC}">
              <c16:uniqueId val="{00000002-B26F-4AC0-AB62-8279BF04C9D7}"/>
            </c:ext>
          </c:extLst>
        </c:ser>
        <c:dLbls>
          <c:showLegendKey val="0"/>
          <c:showVal val="1"/>
          <c:showCatName val="0"/>
          <c:showSerName val="0"/>
          <c:showPercent val="0"/>
          <c:showBubbleSize val="0"/>
        </c:dLbls>
        <c:gapWidth val="150"/>
        <c:overlap val="-25"/>
        <c:axId val="-1225096112"/>
        <c:axId val="-1225095024"/>
      </c:barChart>
      <c:catAx>
        <c:axId val="-122509611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Arial" charset="0"/>
                <a:ea typeface="Arial" charset="0"/>
                <a:cs typeface="Arial" charset="0"/>
              </a:defRPr>
            </a:pPr>
            <a:endParaRPr lang="es-EC"/>
          </a:p>
        </c:txPr>
        <c:crossAx val="-1225095024"/>
        <c:crosses val="autoZero"/>
        <c:auto val="1"/>
        <c:lblAlgn val="ctr"/>
        <c:lblOffset val="100"/>
        <c:noMultiLvlLbl val="0"/>
      </c:catAx>
      <c:valAx>
        <c:axId val="-1225095024"/>
        <c:scaling>
          <c:orientation val="minMax"/>
        </c:scaling>
        <c:delete val="1"/>
        <c:axPos val="l"/>
        <c:numFmt formatCode="_(* #,##0_);_(* \(#,##0\);_(* &quot;-&quot;??_);_(@_)" sourceLinked="1"/>
        <c:majorTickMark val="none"/>
        <c:minorTickMark val="none"/>
        <c:tickLblPos val="nextTo"/>
        <c:crossAx val="-1225096112"/>
        <c:crosses val="autoZero"/>
        <c:crossBetween val="between"/>
      </c:valAx>
      <c:spPr>
        <a:noFill/>
        <a:ln>
          <a:noFill/>
        </a:ln>
        <a:effectLst/>
      </c:spPr>
    </c:plotArea>
    <c:legend>
      <c:legendPos val="r"/>
      <c:layout>
        <c:manualLayout>
          <c:xMode val="edge"/>
          <c:yMode val="edge"/>
          <c:x val="0.72742845473369055"/>
          <c:y val="0.29242573947098982"/>
          <c:w val="0.27257140651536205"/>
          <c:h val="0.5004462646603165"/>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Arial" charset="0"/>
              <a:ea typeface="Arial" charset="0"/>
              <a:cs typeface="Arial" charset="0"/>
            </a:defRPr>
          </a:pPr>
          <a:endParaRPr lang="es-EC"/>
        </a:p>
      </c:txPr>
    </c:legend>
    <c:plotVisOnly val="1"/>
    <c:dispBlanksAs val="gap"/>
    <c:showDLblsOverMax val="0"/>
  </c:chart>
  <c:spPr>
    <a:solidFill>
      <a:schemeClr val="bg1"/>
    </a:solidFill>
    <a:ln w="9525" cap="flat" cmpd="sng" algn="ctr">
      <a:noFill/>
      <a:round/>
    </a:ln>
    <a:effectLst/>
  </c:spPr>
  <c:txPr>
    <a:bodyPr/>
    <a:lstStyle/>
    <a:p>
      <a:pPr>
        <a:defRPr/>
      </a:pPr>
      <a:endParaRPr lang="es-EC"/>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861242334105216E-2"/>
          <c:y val="0.13703050251420776"/>
          <c:w val="0.76690704728191395"/>
          <c:h val="0.7195941958032448"/>
        </c:manualLayout>
      </c:layout>
      <c:barChart>
        <c:barDir val="col"/>
        <c:grouping val="clustered"/>
        <c:varyColors val="0"/>
        <c:ser>
          <c:idx val="0"/>
          <c:order val="0"/>
          <c:tx>
            <c:strRef>
              <c:f>'[EXPO SECT.xlsx]SECTORES'!$B$12</c:f>
              <c:strCache>
                <c:ptCount val="1"/>
                <c:pt idx="0">
                  <c:v>2017
Ene-May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EC"/>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 SECT.xlsx]SECTORES'!$A$28:$A$30</c:f>
              <c:strCache>
                <c:ptCount val="3"/>
                <c:pt idx="0">
                  <c:v>Banano y Plátano</c:v>
                </c:pt>
                <c:pt idx="1">
                  <c:v>Flores y Plantas</c:v>
                </c:pt>
                <c:pt idx="2">
                  <c:v>Acuacultura</c:v>
                </c:pt>
              </c:strCache>
            </c:strRef>
          </c:cat>
          <c:val>
            <c:numRef>
              <c:f>'[EXPO SECT.xlsx]SECTORES'!$B$28:$B$30</c:f>
              <c:numCache>
                <c:formatCode>_ * #,##0_ ;_ * \-#,##0_ ;_ * "-"??_ ;_ @_ </c:formatCode>
                <c:ptCount val="3"/>
                <c:pt idx="0">
                  <c:v>290.789185374</c:v>
                </c:pt>
                <c:pt idx="1">
                  <c:v>77.601140760999996</c:v>
                </c:pt>
                <c:pt idx="2">
                  <c:v>15.411486</c:v>
                </c:pt>
              </c:numCache>
            </c:numRef>
          </c:val>
          <c:extLst xmlns:c16r2="http://schemas.microsoft.com/office/drawing/2015/06/chart">
            <c:ext xmlns:c16="http://schemas.microsoft.com/office/drawing/2014/chart" uri="{C3380CC4-5D6E-409C-BE32-E72D297353CC}">
              <c16:uniqueId val="{00000000-1BFB-4C12-AEC8-7D5386E3D6AF}"/>
            </c:ext>
          </c:extLst>
        </c:ser>
        <c:ser>
          <c:idx val="1"/>
          <c:order val="1"/>
          <c:tx>
            <c:strRef>
              <c:f>'[EXPO SECT.xlsx]SECTORES'!$C$12</c:f>
              <c:strCache>
                <c:ptCount val="1"/>
                <c:pt idx="0">
                  <c:v>2018
Ene-May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EC"/>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'[EXPO SECT.xlsx]SECTORES'!$A$28:$A$30</c:f>
              <c:strCache>
                <c:ptCount val="3"/>
                <c:pt idx="0">
                  <c:v>Banano y Plátano</c:v>
                </c:pt>
                <c:pt idx="1">
                  <c:v>Flores y Plantas</c:v>
                </c:pt>
                <c:pt idx="2">
                  <c:v>Acuacultura</c:v>
                </c:pt>
              </c:strCache>
            </c:strRef>
          </c:cat>
          <c:val>
            <c:numRef>
              <c:f>'[EXPO SECT.xlsx]SECTORES'!$C$28:$C$30</c:f>
              <c:numCache>
                <c:formatCode>_ * #,##0_ ;_ * \-#,##0_ ;_ * "-"??_ ;_ @_ </c:formatCode>
                <c:ptCount val="3"/>
                <c:pt idx="0">
                  <c:v>301.27929882000001</c:v>
                </c:pt>
                <c:pt idx="1">
                  <c:v>75.293038670000101</c:v>
                </c:pt>
                <c:pt idx="2">
                  <c:v>10.611207329999999</c:v>
                </c:pt>
              </c:numCache>
            </c:numRef>
          </c:val>
          <c:extLst xmlns:c16r2="http://schemas.microsoft.com/office/drawing/2015/06/chart">
            <c:ext xmlns:c16="http://schemas.microsoft.com/office/drawing/2014/chart" uri="{C3380CC4-5D6E-409C-BE32-E72D297353CC}">
              <c16:uniqueId val="{00000001-1BFB-4C12-AEC8-7D5386E3D6AF}"/>
            </c:ext>
          </c:extLst>
        </c:ser>
        <c:dLbls>
          <c:dLblPos val="outEnd"/>
          <c:showLegendKey val="0"/>
          <c:showVal val="1"/>
          <c:showCatName val="0"/>
          <c:showSerName val="0"/>
          <c:showPercent val="0"/>
          <c:showBubbleSize val="0"/>
        </c:dLbls>
        <c:gapWidth val="150"/>
        <c:axId val="-1225103728"/>
        <c:axId val="-1225103184"/>
      </c:barChart>
      <c:catAx>
        <c:axId val="-12251037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EC"/>
          </a:p>
        </c:txPr>
        <c:crossAx val="-1225103184"/>
        <c:crosses val="autoZero"/>
        <c:auto val="1"/>
        <c:lblAlgn val="ctr"/>
        <c:lblOffset val="100"/>
        <c:noMultiLvlLbl val="0"/>
      </c:catAx>
      <c:valAx>
        <c:axId val="-1225103184"/>
        <c:scaling>
          <c:orientation val="minMax"/>
        </c:scaling>
        <c:delete val="1"/>
        <c:axPos val="l"/>
        <c:numFmt formatCode="_(* #,##0_);_(* \(#,##0\);_(* &quot;-&quot;_);_(@_)" sourceLinked="0"/>
        <c:majorTickMark val="out"/>
        <c:minorTickMark val="none"/>
        <c:tickLblPos val="nextTo"/>
        <c:crossAx val="-1225103728"/>
        <c:crosses val="autoZero"/>
        <c:crossBetween val="between"/>
      </c:valAx>
      <c:spPr>
        <a:noFill/>
        <a:ln>
          <a:noFill/>
        </a:ln>
        <a:effectLst/>
      </c:spPr>
    </c:plotArea>
    <c:legend>
      <c:legendPos val="r"/>
      <c:layout>
        <c:manualLayout>
          <c:xMode val="edge"/>
          <c:yMode val="edge"/>
          <c:x val="0.80625761795236273"/>
          <c:y val="0.41438103643582486"/>
          <c:w val="0.16884712524142029"/>
          <c:h val="0.33420064158646834"/>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EC"/>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sz="800">
          <a:latin typeface="Arial" panose="020B0604020202020204" pitchFamily="34" charset="0"/>
          <a:cs typeface="Arial" panose="020B0604020202020204" pitchFamily="34" charset="0"/>
        </a:defRPr>
      </a:pPr>
      <a:endParaRPr lang="es-EC"/>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5623697" y="1"/>
            <a:ext cx="4302231" cy="341064"/>
          </a:xfrm>
          <a:prstGeom prst="rect">
            <a:avLst/>
          </a:prstGeom>
        </p:spPr>
        <p:txBody>
          <a:bodyPr vert="horz" lIns="91440" tIns="45720" rIns="91440" bIns="45720" rtlCol="0"/>
          <a:lstStyle>
            <a:lvl1pPr algn="r">
              <a:defRPr sz="1200"/>
            </a:lvl1pPr>
          </a:lstStyle>
          <a:p>
            <a:fld id="{8B15C876-DC5C-9146-B8BC-7CAFB1F37417}" type="datetimeFigureOut">
              <a:rPr lang="es-ES_tradnl" smtClean="0"/>
              <a:t>18/07/2018</a:t>
            </a:fld>
            <a:endParaRPr lang="es-ES_tradnl"/>
          </a:p>
        </p:txBody>
      </p:sp>
      <p:sp>
        <p:nvSpPr>
          <p:cNvPr id="4" name="Marcador de imagen de diapositiva 3"/>
          <p:cNvSpPr>
            <a:spLocks noGrp="1" noRot="1" noChangeAspect="1"/>
          </p:cNvSpPr>
          <p:nvPr>
            <p:ph type="sldImg" idx="2"/>
          </p:nvPr>
        </p:nvSpPr>
        <p:spPr>
          <a:xfrm>
            <a:off x="3341688" y="849313"/>
            <a:ext cx="3244850" cy="2293937"/>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Marcador de pie de página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r">
              <a:defRPr sz="1200"/>
            </a:lvl1pPr>
          </a:lstStyle>
          <a:p>
            <a:fld id="{3C2FDDCE-02D5-2449-8068-85F4AE12DBAC}" type="slidenum">
              <a:rPr lang="es-ES_tradnl" smtClean="0"/>
              <a:t>‹Nº›</a:t>
            </a:fld>
            <a:endParaRPr lang="es-ES_tradnl"/>
          </a:p>
        </p:txBody>
      </p:sp>
    </p:spTree>
    <p:extLst>
      <p:ext uri="{BB962C8B-B14F-4D97-AF65-F5344CB8AC3E}">
        <p14:creationId xmlns:p14="http://schemas.microsoft.com/office/powerpoint/2010/main" val="122089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341688" y="849313"/>
            <a:ext cx="3244850" cy="2293937"/>
          </a:xfrm>
        </p:spPr>
      </p:sp>
      <p:sp>
        <p:nvSpPr>
          <p:cNvPr id="3" name="Marcador de notas 2"/>
          <p:cNvSpPr>
            <a:spLocks noGrp="1"/>
          </p:cNvSpPr>
          <p:nvPr>
            <p:ph type="body" idx="1"/>
          </p:nvPr>
        </p:nvSpPr>
        <p:spPr/>
        <p:txBody>
          <a:bodyPr/>
          <a:lstStyle/>
          <a:p>
            <a:r>
              <a:rPr lang="es-ES_tradnl" dirty="0"/>
              <a:t>Notas:</a:t>
            </a:r>
          </a:p>
          <a:p>
            <a:pPr marL="171450" indent="-171450">
              <a:buFontTx/>
              <a:buChar char="-"/>
            </a:pPr>
            <a:r>
              <a:rPr lang="es-ES_tradnl" baseline="0" dirty="0"/>
              <a:t>Se debe usar ARIAL como </a:t>
            </a:r>
            <a:r>
              <a:rPr lang="es-ES_tradnl" baseline="0" dirty="0" err="1"/>
              <a:t>tipograf</a:t>
            </a:r>
            <a:r>
              <a:rPr lang="es-ES" baseline="0" dirty="0" err="1"/>
              <a:t>ía</a:t>
            </a:r>
            <a:r>
              <a:rPr lang="es-ES" baseline="0" dirty="0"/>
              <a:t> para todo el documento.</a:t>
            </a:r>
          </a:p>
          <a:p>
            <a:pPr marL="171450" indent="-171450">
              <a:buFontTx/>
              <a:buChar char="-"/>
            </a:pPr>
            <a:r>
              <a:rPr lang="es-ES" baseline="0" dirty="0"/>
              <a:t>Hay unas guías correspondientes a los márgenes. La idea es que la información se mantenga dentro de esos márgenes para mantener el orden. Para visualizarlos deben hacer </a:t>
            </a:r>
            <a:r>
              <a:rPr lang="es-ES" baseline="0" dirty="0" err="1"/>
              <a:t>click</a:t>
            </a:r>
            <a:r>
              <a:rPr lang="es-ES" baseline="0" dirty="0"/>
              <a:t> derecho y buscar el menú “Guías”, al dar </a:t>
            </a:r>
            <a:r>
              <a:rPr lang="es-ES" baseline="0" dirty="0" err="1"/>
              <a:t>click</a:t>
            </a:r>
            <a:r>
              <a:rPr lang="es-ES" baseline="0" dirty="0"/>
              <a:t> en el sub menú nuevamente a la palabra “Guías” deberían aparecer.</a:t>
            </a:r>
          </a:p>
          <a:p>
            <a:pPr marL="171450" indent="-171450">
              <a:buFontTx/>
              <a:buChar char="-"/>
            </a:pPr>
            <a:r>
              <a:rPr lang="es-ES" baseline="0" dirty="0"/>
              <a:t>Se pueden modificar los tamaños de las tipografías a conveniencia, pero tratemos de mantener los títulos del mismo tamaño en toda la ficha. Por ejemplo, en esta ficha los títulos miden 9pt. Si se requiere hacer un titular más pequeño para crear espacio, por ejemplo de 8pt o 7pt, todos los demás títulos deberían cambiarse al mismo puntaje.</a:t>
            </a:r>
          </a:p>
          <a:p>
            <a:pPr marL="171450" indent="-171450">
              <a:buFontTx/>
              <a:buChar char="-"/>
            </a:pPr>
            <a:r>
              <a:rPr lang="es-ES" baseline="0" dirty="0"/>
              <a:t>En caso de que funcione, se puede cambiar las tablas por gráficos, es más, se recomienda su uso. Se puede tomar como referencia el cuadro de “Balanza Comercial Petrolera” para los colores, tamaños, espacio y diagramación de otros cuadros.</a:t>
            </a:r>
          </a:p>
          <a:p>
            <a:pPr marL="171450" indent="-171450">
              <a:buFontTx/>
              <a:buChar char="-"/>
            </a:pPr>
            <a:r>
              <a:rPr lang="es-ES" baseline="0" dirty="0"/>
              <a:t>Se puede cambiar los colores de la ficha de acuerdo a los colores de la bandera del país expuesto.</a:t>
            </a:r>
            <a:endParaRPr lang="es-ES_tradnl" dirty="0"/>
          </a:p>
        </p:txBody>
      </p:sp>
      <p:sp>
        <p:nvSpPr>
          <p:cNvPr id="4" name="Marcador de número de diapositiva 3"/>
          <p:cNvSpPr>
            <a:spLocks noGrp="1"/>
          </p:cNvSpPr>
          <p:nvPr>
            <p:ph type="sldNum" sz="quarter" idx="10"/>
          </p:nvPr>
        </p:nvSpPr>
        <p:spPr/>
        <p:txBody>
          <a:bodyPr/>
          <a:lstStyle/>
          <a:p>
            <a:fld id="{3C2FDDCE-02D5-2449-8068-85F4AE12DBAC}" type="slidenum">
              <a:rPr lang="es-ES_tradnl" smtClean="0"/>
              <a:t>1</a:t>
            </a:fld>
            <a:endParaRPr lang="es-ES_tradnl"/>
          </a:p>
        </p:txBody>
      </p:sp>
    </p:spTree>
    <p:extLst>
      <p:ext uri="{BB962C8B-B14F-4D97-AF65-F5344CB8AC3E}">
        <p14:creationId xmlns:p14="http://schemas.microsoft.com/office/powerpoint/2010/main" val="1511326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341688" y="849313"/>
            <a:ext cx="3244850" cy="2293937"/>
          </a:xfrm>
        </p:spPr>
      </p:sp>
      <p:sp>
        <p:nvSpPr>
          <p:cNvPr id="3" name="Marcador de notas 2"/>
          <p:cNvSpPr>
            <a:spLocks noGrp="1"/>
          </p:cNvSpPr>
          <p:nvPr>
            <p:ph type="body" idx="1"/>
          </p:nvPr>
        </p:nvSpPr>
        <p:spPr/>
        <p:txBody>
          <a:bodyPr/>
          <a:lstStyle/>
          <a:p>
            <a:r>
              <a:rPr lang="es-ES_tradnl" dirty="0"/>
              <a:t>Notas:</a:t>
            </a:r>
          </a:p>
          <a:p>
            <a:pPr marL="171450" indent="-171450">
              <a:buFontTx/>
              <a:buChar char="-"/>
            </a:pPr>
            <a:r>
              <a:rPr lang="es-ES_tradnl" baseline="0" dirty="0"/>
              <a:t>Se debe usar ARIAL como </a:t>
            </a:r>
            <a:r>
              <a:rPr lang="es-ES_tradnl" baseline="0" dirty="0" err="1"/>
              <a:t>tipograf</a:t>
            </a:r>
            <a:r>
              <a:rPr lang="es-ES" baseline="0" dirty="0" err="1"/>
              <a:t>ía</a:t>
            </a:r>
            <a:r>
              <a:rPr lang="es-ES" baseline="0" dirty="0"/>
              <a:t> para todo el documento.</a:t>
            </a:r>
          </a:p>
          <a:p>
            <a:pPr marL="171450" indent="-171450">
              <a:buFontTx/>
              <a:buChar char="-"/>
            </a:pPr>
            <a:r>
              <a:rPr lang="es-ES" baseline="0" dirty="0"/>
              <a:t>Hay unas guías correspondientes a los márgenes. La idea es que la información se mantenga dentro de esos márgenes para mantener el orden. Para visualizarlos deben hacer </a:t>
            </a:r>
            <a:r>
              <a:rPr lang="es-ES" baseline="0" dirty="0" err="1"/>
              <a:t>click</a:t>
            </a:r>
            <a:r>
              <a:rPr lang="es-ES" baseline="0" dirty="0"/>
              <a:t> derecho y buscar el menú “Guías”, al dar </a:t>
            </a:r>
            <a:r>
              <a:rPr lang="es-ES" baseline="0" dirty="0" err="1"/>
              <a:t>click</a:t>
            </a:r>
            <a:r>
              <a:rPr lang="es-ES" baseline="0" dirty="0"/>
              <a:t> en el sub menú nuevamente a la palabra “Guías” deberían aparecer.</a:t>
            </a:r>
          </a:p>
          <a:p>
            <a:pPr marL="171450" indent="-171450">
              <a:buFontTx/>
              <a:buChar char="-"/>
            </a:pPr>
            <a:r>
              <a:rPr lang="es-ES" baseline="0" dirty="0"/>
              <a:t>Se pueden modificar los tamaños de las tipografías a conveniencia, pero tratemos de mantener los títulos del mismo tamaño en toda la ficha. Por ejemplo, en esta ficha los títulos miden 9pt. Si se requiere hacer un titular más pequeño para crear espacio, por ejemplo de 8pt o 7pt, todos los demás títulos deberían cambiarse al mismo puntaje.</a:t>
            </a:r>
          </a:p>
          <a:p>
            <a:pPr marL="171450" indent="-171450">
              <a:buFontTx/>
              <a:buChar char="-"/>
            </a:pPr>
            <a:r>
              <a:rPr lang="es-ES" baseline="0" dirty="0"/>
              <a:t>En caso de que funcione, se puede cambiar las tablas por gráficos, es más, se recomienda su uso. Se puede tomar como referencia el cuadro de “Balanza Comercial Petrolera” para los colores, tamaños, espacio y diagramación de otros cuadros.</a:t>
            </a:r>
          </a:p>
          <a:p>
            <a:pPr marL="171450" indent="-171450">
              <a:buFontTx/>
              <a:buChar char="-"/>
            </a:pPr>
            <a:r>
              <a:rPr lang="es-ES" baseline="0" dirty="0"/>
              <a:t>Se puede cambiar los colores de la ficha de acuerdo a los colores de la bandera del país expuesto.</a:t>
            </a:r>
            <a:endParaRPr lang="es-ES_tradnl" dirty="0"/>
          </a:p>
        </p:txBody>
      </p:sp>
      <p:sp>
        <p:nvSpPr>
          <p:cNvPr id="4" name="Marcador de número de diapositiva 3"/>
          <p:cNvSpPr>
            <a:spLocks noGrp="1"/>
          </p:cNvSpPr>
          <p:nvPr>
            <p:ph type="sldNum" sz="quarter" idx="10"/>
          </p:nvPr>
        </p:nvSpPr>
        <p:spPr/>
        <p:txBody>
          <a:bodyPr/>
          <a:lstStyle/>
          <a:p>
            <a:fld id="{3C2FDDCE-02D5-2449-8068-85F4AE12DBAC}" type="slidenum">
              <a:rPr lang="es-ES_tradnl" smtClean="0"/>
              <a:t>2</a:t>
            </a:fld>
            <a:endParaRPr lang="es-ES_tradnl"/>
          </a:p>
        </p:txBody>
      </p:sp>
    </p:spTree>
    <p:extLst>
      <p:ext uri="{BB962C8B-B14F-4D97-AF65-F5344CB8AC3E}">
        <p14:creationId xmlns:p14="http://schemas.microsoft.com/office/powerpoint/2010/main" val="434691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s-ES"/>
              <a:t>Clic para editar título</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421000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84667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s-ES"/>
              <a:t>Clic para editar título</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56725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Clic para editar título</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93675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s-ES"/>
              <a:t>Clic para editar título</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674555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Clic para editar título</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484321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s-ES"/>
              <a:t>Clic para editar título</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s-ES"/>
              <a:t>Haga clic para modificar el estilo de texto del patrón</a:t>
            </a:r>
          </a:p>
        </p:txBody>
      </p:sp>
      <p:sp>
        <p:nvSpPr>
          <p:cNvPr id="4" name="Content Placeholder 3"/>
          <p:cNvSpPr>
            <a:spLocks noGrp="1"/>
          </p:cNvSpPr>
          <p:nvPr>
            <p:ph sz="half" idx="2"/>
          </p:nvPr>
        </p:nvSpPr>
        <p:spPr>
          <a:xfrm>
            <a:off x="736456" y="2761381"/>
            <a:ext cx="4523137" cy="406157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s-ES"/>
              <a:t>Haga clic para modificar el estilo de texto del patrón</a:t>
            </a:r>
          </a:p>
        </p:txBody>
      </p:sp>
      <p:sp>
        <p:nvSpPr>
          <p:cNvPr id="6" name="Content Placeholder 5"/>
          <p:cNvSpPr>
            <a:spLocks noGrp="1"/>
          </p:cNvSpPr>
          <p:nvPr>
            <p:ph sz="quarter" idx="4"/>
          </p:nvPr>
        </p:nvSpPr>
        <p:spPr>
          <a:xfrm>
            <a:off x="5412731" y="2761381"/>
            <a:ext cx="4545413" cy="406157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821558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Clic para editar título</a:t>
            </a:r>
            <a:endParaRPr lang="en-US" dirty="0"/>
          </a:p>
        </p:txBody>
      </p:sp>
      <p:sp>
        <p:nvSpPr>
          <p:cNvPr id="3" name="Date Placeholder 2"/>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40198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05147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s-ES"/>
              <a:t>Clic para editar título</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974961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s-ES"/>
              <a:t>Clic para editar título</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s-ES"/>
              <a:t>Arrastre la imagen al marcador de posición o haga clic en el icono para agregar</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34F24AE-D528-F545-89D5-D008AD224329}" type="datetimeFigureOut">
              <a:rPr lang="es-ES_tradnl" smtClean="0"/>
              <a:t>18/07/2018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678027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s-ES"/>
              <a:t>Clic para editar título</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634F24AE-D528-F545-89D5-D008AD224329}" type="datetimeFigureOut">
              <a:rPr lang="es-ES_tradnl" smtClean="0"/>
              <a:t>18/07/2018</a:t>
            </a:fld>
            <a:endParaRPr lang="es-ES_tradnl"/>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E345E5FC-771C-C541-8C47-38517E8EFC33}" type="slidenum">
              <a:rPr lang="es-ES_tradnl" smtClean="0"/>
              <a:t>‹Nº›</a:t>
            </a:fld>
            <a:endParaRPr lang="es-ES_tradnl"/>
          </a:p>
        </p:txBody>
      </p:sp>
    </p:spTree>
    <p:extLst>
      <p:ext uri="{BB962C8B-B14F-4D97-AF65-F5344CB8AC3E}">
        <p14:creationId xmlns:p14="http://schemas.microsoft.com/office/powerpoint/2010/main" val="173096816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jpg"/><Relationship Id="rId7" Type="http://schemas.openxmlformats.org/officeDocument/2006/relationships/image" Target="../media/image4.png"/><Relationship Id="rId12" Type="http://schemas.microsoft.com/office/2007/relationships/hdphoto" Target="../media/hdphoto4.wdp"/><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11" Type="http://schemas.openxmlformats.org/officeDocument/2006/relationships/image" Target="../media/image6.png"/><Relationship Id="rId5" Type="http://schemas.openxmlformats.org/officeDocument/2006/relationships/image" Target="../media/image3.png"/><Relationship Id="rId10" Type="http://schemas.microsoft.com/office/2007/relationships/hdphoto" Target="../media/hdphoto3.wdp"/><Relationship Id="rId4" Type="http://schemas.openxmlformats.org/officeDocument/2006/relationships/image" Target="../media/image2.JP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7.emf"/><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agen 16"/>
          <p:cNvPicPr>
            <a:picLocks noChangeAspect="1"/>
          </p:cNvPicPr>
          <p:nvPr/>
        </p:nvPicPr>
        <p:blipFill rotWithShape="1">
          <a:blip r:embed="rId3">
            <a:extLst>
              <a:ext uri="{28A0092B-C50C-407E-A947-70E740481C1C}">
                <a14:useLocalDpi xmlns:a14="http://schemas.microsoft.com/office/drawing/2010/main" val="0"/>
              </a:ext>
            </a:extLst>
          </a:blip>
          <a:srcRect l="3425"/>
          <a:stretch/>
        </p:blipFill>
        <p:spPr>
          <a:xfrm>
            <a:off x="8755380" y="31305"/>
            <a:ext cx="1913573" cy="804372"/>
          </a:xfrm>
          <a:prstGeom prst="rect">
            <a:avLst/>
          </a:prstGeom>
        </p:spPr>
      </p:pic>
      <p:sp>
        <p:nvSpPr>
          <p:cNvPr id="4" name="Título 3"/>
          <p:cNvSpPr>
            <a:spLocks noGrp="1"/>
          </p:cNvSpPr>
          <p:nvPr>
            <p:ph type="title"/>
          </p:nvPr>
        </p:nvSpPr>
        <p:spPr>
          <a:xfrm>
            <a:off x="697153" y="222813"/>
            <a:ext cx="6531549" cy="476189"/>
          </a:xfrm>
        </p:spPr>
        <p:txBody>
          <a:bodyPr>
            <a:noAutofit/>
          </a:bodyPr>
          <a:lstStyle/>
          <a:p>
            <a:r>
              <a:rPr lang="es-ES_tradnl" sz="2800" dirty="0">
                <a:solidFill>
                  <a:schemeClr val="tx1">
                    <a:lumMod val="50000"/>
                    <a:lumOff val="50000"/>
                  </a:schemeClr>
                </a:solidFill>
                <a:latin typeface="Arial" charset="0"/>
                <a:ea typeface="Arial" charset="0"/>
                <a:cs typeface="Arial" charset="0"/>
              </a:rPr>
              <a:t>UNIÓN ECONÓMICA EUROASIÁTICA</a:t>
            </a:r>
          </a:p>
        </p:txBody>
      </p:sp>
      <p:graphicFrame>
        <p:nvGraphicFramePr>
          <p:cNvPr id="26" name="Marcador de contenido 22"/>
          <p:cNvGraphicFramePr>
            <a:graphicFrameLocks/>
          </p:cNvGraphicFramePr>
          <p:nvPr>
            <p:extLst>
              <p:ext uri="{D42A27DB-BD31-4B8C-83A1-F6EECF244321}">
                <p14:modId xmlns:p14="http://schemas.microsoft.com/office/powerpoint/2010/main" val="3572270645"/>
              </p:ext>
            </p:extLst>
          </p:nvPr>
        </p:nvGraphicFramePr>
        <p:xfrm>
          <a:off x="867118" y="3100876"/>
          <a:ext cx="1423515" cy="4228322"/>
        </p:xfrm>
        <a:graphic>
          <a:graphicData uri="http://schemas.openxmlformats.org/drawingml/2006/table">
            <a:tbl>
              <a:tblPr firstRow="1" bandRow="1">
                <a:tableStyleId>{D27102A9-8310-4765-A935-A1911B00CA55}</a:tableStyleId>
              </a:tblPr>
              <a:tblGrid>
                <a:gridCol w="1423515">
                  <a:extLst>
                    <a:ext uri="{9D8B030D-6E8A-4147-A177-3AD203B41FA5}">
                      <a16:colId xmlns:a16="http://schemas.microsoft.com/office/drawing/2014/main" xmlns="" val="20000"/>
                    </a:ext>
                  </a:extLst>
                </a:gridCol>
              </a:tblGrid>
              <a:tr h="199012">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Capital </a:t>
                      </a:r>
                      <a:r>
                        <a:rPr lang="es-EC" sz="850" b="1" kern="1200" dirty="0" smtClean="0">
                          <a:solidFill>
                            <a:schemeClr val="tx1">
                              <a:lumMod val="65000"/>
                              <a:lumOff val="35000"/>
                            </a:schemeClr>
                          </a:solidFill>
                          <a:latin typeface="Arial" charset="0"/>
                          <a:ea typeface="Arial" charset="0"/>
                          <a:cs typeface="Arial" charset="0"/>
                        </a:rPr>
                        <a:t>Moscú</a:t>
                      </a:r>
                      <a:endParaRPr lang="es-EC" sz="850" b="1" kern="1200" dirty="0">
                        <a:solidFill>
                          <a:schemeClr val="tx1">
                            <a:lumMod val="65000"/>
                            <a:lumOff val="35000"/>
                          </a:schemeClr>
                        </a:solidFill>
                        <a:latin typeface="Arial" charset="0"/>
                        <a:ea typeface="Arial" charset="0"/>
                        <a:cs typeface="Arial" charset="0"/>
                      </a:endParaRPr>
                    </a:p>
                  </a:txBody>
                  <a:tcPr marL="85725" marR="9525" marT="9525" marB="0" anchor="ctr">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0"/>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Moneda </a:t>
                      </a:r>
                    </a:p>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Rublo</a:t>
                      </a:r>
                      <a:r>
                        <a:rPr lang="es-EC" sz="850" b="1" kern="1200" baseline="0" dirty="0">
                          <a:solidFill>
                            <a:schemeClr val="tx1">
                              <a:lumMod val="65000"/>
                              <a:lumOff val="35000"/>
                            </a:schemeClr>
                          </a:solidFill>
                          <a:latin typeface="Arial" charset="0"/>
                          <a:ea typeface="Arial" charset="0"/>
                          <a:cs typeface="Arial" charset="0"/>
                        </a:rPr>
                        <a:t> ruso</a:t>
                      </a:r>
                      <a:r>
                        <a:rPr lang="es-EC" sz="850" b="1" kern="1200" dirty="0">
                          <a:solidFill>
                            <a:schemeClr val="tx1">
                              <a:lumMod val="65000"/>
                              <a:lumOff val="35000"/>
                            </a:schemeClr>
                          </a:solidFill>
                          <a:latin typeface="Arial" charset="0"/>
                          <a:ea typeface="Arial" charset="0"/>
                          <a:cs typeface="Arial" charset="0"/>
                        </a:rPr>
                        <a:t> (RUB)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1"/>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Población (Julio 2017) 142,257,519</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2"/>
                  </a:ext>
                </a:extLst>
              </a:tr>
              <a:tr h="56977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crecimiento poblacional anual (2017) -0.08%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3"/>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Índice de GINI (2015), Puesto 57, 41.2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4"/>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Desempleo (2017) 5.5%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5"/>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a:t>
                      </a:r>
                      <a:r>
                        <a:rPr lang="es-EC" sz="850" b="1" kern="1200" dirty="0" smtClean="0">
                          <a:solidFill>
                            <a:schemeClr val="tx1">
                              <a:lumMod val="65000"/>
                              <a:lumOff val="35000"/>
                            </a:schemeClr>
                          </a:solidFill>
                          <a:latin typeface="Arial" charset="0"/>
                          <a:ea typeface="Arial" charset="0"/>
                          <a:cs typeface="Arial" charset="0"/>
                        </a:rPr>
                        <a:t>(Billones </a:t>
                      </a:r>
                      <a:r>
                        <a:rPr lang="es-EC" sz="850" b="1" kern="1200" dirty="0">
                          <a:solidFill>
                            <a:schemeClr val="tx1">
                              <a:lumMod val="65000"/>
                              <a:lumOff val="35000"/>
                            </a:schemeClr>
                          </a:solidFill>
                          <a:latin typeface="Arial" charset="0"/>
                          <a:ea typeface="Arial" charset="0"/>
                          <a:cs typeface="Arial" charset="0"/>
                        </a:rPr>
                        <a:t>USD, 2017) </a:t>
                      </a:r>
                      <a:r>
                        <a:rPr lang="es-EC" sz="850" b="1" kern="1200" dirty="0" smtClean="0">
                          <a:solidFill>
                            <a:schemeClr val="tx1">
                              <a:lumMod val="65000"/>
                              <a:lumOff val="35000"/>
                            </a:schemeClr>
                          </a:solidFill>
                          <a:latin typeface="Arial" charset="0"/>
                          <a:ea typeface="Arial" charset="0"/>
                          <a:cs typeface="Arial" charset="0"/>
                        </a:rPr>
                        <a:t>1.469</a:t>
                      </a:r>
                      <a:endParaRPr lang="es-EC" sz="850" b="1" kern="1200" dirty="0">
                        <a:solidFill>
                          <a:schemeClr val="tx1">
                            <a:lumMod val="65000"/>
                            <a:lumOff val="35000"/>
                          </a:schemeClr>
                        </a:solidFill>
                        <a:latin typeface="Arial" charset="0"/>
                        <a:ea typeface="Arial" charset="0"/>
                        <a:cs typeface="Arial" charset="0"/>
                      </a:endParaRP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6"/>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per cápita PPA (USD, 2017) 27,900</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7"/>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Crecimiento del PIB (2017) 1.8%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8"/>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Inflación anual (2017) 4.2%</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9"/>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Tipo de Cambio (RUB USD 2017) 58.39</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noFill/>
                      <a:prstDash val="sysDot"/>
                      <a:round/>
                      <a:headEnd type="none" w="med" len="med"/>
                      <a:tailEnd type="none" w="med" len="med"/>
                    </a:lnB>
                    <a:noFill/>
                  </a:tcPr>
                </a:tc>
                <a:extLst>
                  <a:ext uri="{0D108BD9-81ED-4DB2-BD59-A6C34878D82A}">
                    <a16:rowId xmlns:a16="http://schemas.microsoft.com/office/drawing/2014/main" xmlns="" val="10010"/>
                  </a:ext>
                </a:extLst>
              </a:tr>
            </a:tbl>
          </a:graphicData>
        </a:graphic>
      </p:graphicFrame>
      <p:cxnSp>
        <p:nvCxnSpPr>
          <p:cNvPr id="32" name="Conector recto 31"/>
          <p:cNvCxnSpPr/>
          <p:nvPr/>
        </p:nvCxnSpPr>
        <p:spPr>
          <a:xfrm>
            <a:off x="268798" y="707284"/>
            <a:ext cx="10171574"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 name="CuadroTexto 1"/>
          <p:cNvSpPr txBox="1"/>
          <p:nvPr/>
        </p:nvSpPr>
        <p:spPr>
          <a:xfrm>
            <a:off x="257315" y="788640"/>
            <a:ext cx="1518145" cy="230832"/>
          </a:xfrm>
          <a:prstGeom prst="rect">
            <a:avLst/>
          </a:prstGeom>
          <a:noFill/>
        </p:spPr>
        <p:txBody>
          <a:bodyPr wrap="square" rtlCol="0">
            <a:spAutoFit/>
          </a:bodyPr>
          <a:lstStyle/>
          <a:p>
            <a:r>
              <a:rPr lang="es-ES_tradnl" sz="900" b="1" dirty="0">
                <a:solidFill>
                  <a:schemeClr val="accent6">
                    <a:lumMod val="50000"/>
                  </a:schemeClr>
                </a:solidFill>
                <a:latin typeface="Arial" charset="0"/>
                <a:ea typeface="Arial" charset="0"/>
                <a:cs typeface="Arial" charset="0"/>
              </a:rPr>
              <a:t>DATOS GENERALES</a:t>
            </a:r>
          </a:p>
        </p:txBody>
      </p:sp>
      <p:cxnSp>
        <p:nvCxnSpPr>
          <p:cNvPr id="29" name="Conector recto 28"/>
          <p:cNvCxnSpPr/>
          <p:nvPr/>
        </p:nvCxnSpPr>
        <p:spPr>
          <a:xfrm>
            <a:off x="275836" y="998695"/>
            <a:ext cx="1446284"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4" name="Marcador de contenido 22"/>
          <p:cNvGraphicFramePr>
            <a:graphicFrameLocks/>
          </p:cNvGraphicFramePr>
          <p:nvPr>
            <p:extLst>
              <p:ext uri="{D42A27DB-BD31-4B8C-83A1-F6EECF244321}">
                <p14:modId xmlns:p14="http://schemas.microsoft.com/office/powerpoint/2010/main" val="1798952719"/>
              </p:ext>
            </p:extLst>
          </p:nvPr>
        </p:nvGraphicFramePr>
        <p:xfrm>
          <a:off x="2643269" y="3091820"/>
          <a:ext cx="1423515" cy="4228322"/>
        </p:xfrm>
        <a:graphic>
          <a:graphicData uri="http://schemas.openxmlformats.org/drawingml/2006/table">
            <a:tbl>
              <a:tblPr firstRow="1" bandRow="1">
                <a:tableStyleId>{D27102A9-8310-4765-A935-A1911B00CA55}</a:tableStyleId>
              </a:tblPr>
              <a:tblGrid>
                <a:gridCol w="1423515">
                  <a:extLst>
                    <a:ext uri="{9D8B030D-6E8A-4147-A177-3AD203B41FA5}">
                      <a16:colId xmlns:a16="http://schemas.microsoft.com/office/drawing/2014/main" xmlns="" val="20000"/>
                    </a:ext>
                  </a:extLst>
                </a:gridCol>
              </a:tblGrid>
              <a:tr h="199012">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Capital </a:t>
                      </a:r>
                      <a:r>
                        <a:rPr lang="es-EC" sz="850" b="1" kern="1200" dirty="0" err="1">
                          <a:solidFill>
                            <a:schemeClr val="tx1">
                              <a:lumMod val="65000"/>
                              <a:lumOff val="35000"/>
                            </a:schemeClr>
                          </a:solidFill>
                          <a:latin typeface="Arial" charset="0"/>
                          <a:ea typeface="Arial" charset="0"/>
                          <a:cs typeface="Arial" charset="0"/>
                        </a:rPr>
                        <a:t>Yerevan</a:t>
                      </a:r>
                      <a:endParaRPr lang="es-EC" sz="850" b="1" kern="1200" dirty="0">
                        <a:solidFill>
                          <a:schemeClr val="tx1">
                            <a:lumMod val="65000"/>
                            <a:lumOff val="35000"/>
                          </a:schemeClr>
                        </a:solidFill>
                        <a:latin typeface="Arial" charset="0"/>
                        <a:ea typeface="Arial" charset="0"/>
                        <a:cs typeface="Arial" charset="0"/>
                      </a:endParaRPr>
                    </a:p>
                  </a:txBody>
                  <a:tcPr marL="85725" marR="9525" marT="9525" marB="0" anchor="ctr">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0"/>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Moneda </a:t>
                      </a:r>
                    </a:p>
                    <a:p>
                      <a:pPr marL="0" algn="l" defTabSz="1007943" rtl="0" eaLnBrk="1" fontAlgn="ctr" latinLnBrk="0" hangingPunct="1"/>
                      <a:r>
                        <a:rPr lang="es-EC" sz="850" b="1" kern="1200" dirty="0" err="1">
                          <a:solidFill>
                            <a:schemeClr val="tx1">
                              <a:lumMod val="65000"/>
                              <a:lumOff val="35000"/>
                            </a:schemeClr>
                          </a:solidFill>
                          <a:latin typeface="Arial" charset="0"/>
                          <a:ea typeface="Arial" charset="0"/>
                          <a:cs typeface="Arial" charset="0"/>
                        </a:rPr>
                        <a:t>Dramos</a:t>
                      </a:r>
                      <a:r>
                        <a:rPr lang="es-EC" sz="850" b="1" kern="1200" dirty="0">
                          <a:solidFill>
                            <a:schemeClr val="tx1">
                              <a:lumMod val="65000"/>
                              <a:lumOff val="35000"/>
                            </a:schemeClr>
                          </a:solidFill>
                          <a:latin typeface="Arial" charset="0"/>
                          <a:ea typeface="Arial" charset="0"/>
                          <a:cs typeface="Arial" charset="0"/>
                        </a:rPr>
                        <a:t> (AMD)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1"/>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Población (Julio 2017) 3,045,191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2"/>
                  </a:ext>
                </a:extLst>
              </a:tr>
              <a:tr h="56977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crecimiento poblacional anual (2017) -0.21%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3"/>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Índice de GINI (2014), Puesto 124, 31.5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4"/>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Desempleo (2017) 18.9%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5"/>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(Mil millones USD, 2017) 11.04</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6"/>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per cápita PPA (USD, 2017) 9,100</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7"/>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Crecimiento del PIB (2017) 3.5%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8"/>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Inflación anual (2017) 1.9%</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9"/>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Tipo de Cambio (AMD USD 2017) 487,9</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noFill/>
                      <a:prstDash val="sysDot"/>
                      <a:round/>
                      <a:headEnd type="none" w="med" len="med"/>
                      <a:tailEnd type="none" w="med" len="med"/>
                    </a:lnB>
                    <a:noFill/>
                  </a:tcPr>
                </a:tc>
                <a:extLst>
                  <a:ext uri="{0D108BD9-81ED-4DB2-BD59-A6C34878D82A}">
                    <a16:rowId xmlns:a16="http://schemas.microsoft.com/office/drawing/2014/main" xmlns="" val="10010"/>
                  </a:ext>
                </a:extLst>
              </a:tr>
            </a:tbl>
          </a:graphicData>
        </a:graphic>
      </p:graphicFrame>
      <p:graphicFrame>
        <p:nvGraphicFramePr>
          <p:cNvPr id="56" name="Marcador de contenido 22"/>
          <p:cNvGraphicFramePr>
            <a:graphicFrameLocks/>
          </p:cNvGraphicFramePr>
          <p:nvPr>
            <p:extLst>
              <p:ext uri="{D42A27DB-BD31-4B8C-83A1-F6EECF244321}">
                <p14:modId xmlns:p14="http://schemas.microsoft.com/office/powerpoint/2010/main" val="3950688481"/>
              </p:ext>
            </p:extLst>
          </p:nvPr>
        </p:nvGraphicFramePr>
        <p:xfrm>
          <a:off x="4515826" y="3100876"/>
          <a:ext cx="1423515" cy="4228322"/>
        </p:xfrm>
        <a:graphic>
          <a:graphicData uri="http://schemas.openxmlformats.org/drawingml/2006/table">
            <a:tbl>
              <a:tblPr firstRow="1" bandRow="1">
                <a:tableStyleId>{D27102A9-8310-4765-A935-A1911B00CA55}</a:tableStyleId>
              </a:tblPr>
              <a:tblGrid>
                <a:gridCol w="1423515">
                  <a:extLst>
                    <a:ext uri="{9D8B030D-6E8A-4147-A177-3AD203B41FA5}">
                      <a16:colId xmlns:a16="http://schemas.microsoft.com/office/drawing/2014/main" xmlns="" val="20000"/>
                    </a:ext>
                  </a:extLst>
                </a:gridCol>
              </a:tblGrid>
              <a:tr h="199012">
                <a:tc>
                  <a:txBody>
                    <a:bodyPr/>
                    <a:lstStyle/>
                    <a:p>
                      <a:pPr algn="l" fontAlgn="ctr"/>
                      <a:r>
                        <a:rPr lang="es-EC" sz="850" b="1" kern="1200" dirty="0">
                          <a:solidFill>
                            <a:schemeClr val="tx1">
                              <a:lumMod val="65000"/>
                              <a:lumOff val="35000"/>
                            </a:schemeClr>
                          </a:solidFill>
                          <a:latin typeface="Arial" charset="0"/>
                          <a:ea typeface="Arial" charset="0"/>
                          <a:cs typeface="Arial" charset="0"/>
                        </a:rPr>
                        <a:t>Capital  Minsk</a:t>
                      </a:r>
                    </a:p>
                  </a:txBody>
                  <a:tcPr marL="85725" marR="9525" marT="9525" marB="0" anchor="ctr">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0"/>
                  </a:ext>
                </a:extLst>
              </a:tr>
              <a:tr h="384393">
                <a:tc>
                  <a:txBody>
                    <a:bodyPr/>
                    <a:lstStyle/>
                    <a:p>
                      <a:pPr marL="0" marR="0" indent="0" algn="l" defTabSz="1007943" rtl="0" eaLnBrk="1" fontAlgn="ctr" latinLnBrk="0" hangingPunct="1">
                        <a:lnSpc>
                          <a:spcPct val="100000"/>
                        </a:lnSpc>
                        <a:spcBef>
                          <a:spcPts val="0"/>
                        </a:spcBef>
                        <a:spcAft>
                          <a:spcPts val="0"/>
                        </a:spcAft>
                        <a:buClrTx/>
                        <a:buSzTx/>
                        <a:buFontTx/>
                        <a:buNone/>
                        <a:tabLst/>
                        <a:defRPr/>
                      </a:pPr>
                      <a:r>
                        <a:rPr lang="es-EC" sz="850" b="1" kern="1200" dirty="0">
                          <a:solidFill>
                            <a:schemeClr val="tx1">
                              <a:lumMod val="65000"/>
                              <a:lumOff val="35000"/>
                            </a:schemeClr>
                          </a:solidFill>
                          <a:latin typeface="Arial" charset="0"/>
                          <a:ea typeface="Arial" charset="0"/>
                          <a:cs typeface="Arial" charset="0"/>
                        </a:rPr>
                        <a:t>Moneda </a:t>
                      </a:r>
                    </a:p>
                    <a:p>
                      <a:pPr marL="0" marR="0" indent="0" algn="l" defTabSz="1007943" rtl="0" eaLnBrk="1" fontAlgn="ctr" latinLnBrk="0" hangingPunct="1">
                        <a:lnSpc>
                          <a:spcPct val="100000"/>
                        </a:lnSpc>
                        <a:spcBef>
                          <a:spcPts val="0"/>
                        </a:spcBef>
                        <a:spcAft>
                          <a:spcPts val="0"/>
                        </a:spcAft>
                        <a:buClrTx/>
                        <a:buSzTx/>
                        <a:buFontTx/>
                        <a:buNone/>
                        <a:tabLst/>
                        <a:defRPr/>
                      </a:pPr>
                      <a:r>
                        <a:rPr lang="es-EC" sz="850" b="1" kern="1200" dirty="0">
                          <a:solidFill>
                            <a:schemeClr val="tx1">
                              <a:lumMod val="65000"/>
                              <a:lumOff val="35000"/>
                            </a:schemeClr>
                          </a:solidFill>
                          <a:latin typeface="Arial" charset="0"/>
                          <a:ea typeface="Arial" charset="0"/>
                          <a:cs typeface="Arial" charset="0"/>
                        </a:rPr>
                        <a:t>Rublo Bielorruso (BYR)</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1"/>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Población (Julio 2017) 9,549,747</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2"/>
                  </a:ext>
                </a:extLst>
              </a:tr>
              <a:tr h="56977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crecimiento poblacional anual (2017) -0.22%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3"/>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Índice de GINI (2011), Puesto 147, 26.5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4"/>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Desempleo (2017) 5.1%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5"/>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(Mil millones USD, 2016) 52.78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6"/>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per cápita PPA (USD, 2017) 18,600</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7"/>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Crecimiento del PIB (2017) 0.7%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8"/>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Inflación anual (2017) 8%</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9"/>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Tipo de Cambio (BYR USD 2017) 1.9</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noFill/>
                      <a:prstDash val="sysDot"/>
                      <a:round/>
                      <a:headEnd type="none" w="med" len="med"/>
                      <a:tailEnd type="none" w="med" len="med"/>
                    </a:lnB>
                    <a:noFill/>
                  </a:tcPr>
                </a:tc>
                <a:extLst>
                  <a:ext uri="{0D108BD9-81ED-4DB2-BD59-A6C34878D82A}">
                    <a16:rowId xmlns:a16="http://schemas.microsoft.com/office/drawing/2014/main" xmlns="" val="10010"/>
                  </a:ext>
                </a:extLst>
              </a:tr>
            </a:tbl>
          </a:graphicData>
        </a:graphic>
      </p:graphicFrame>
      <p:graphicFrame>
        <p:nvGraphicFramePr>
          <p:cNvPr id="58" name="Marcador de contenido 22"/>
          <p:cNvGraphicFramePr>
            <a:graphicFrameLocks/>
          </p:cNvGraphicFramePr>
          <p:nvPr>
            <p:extLst>
              <p:ext uri="{D42A27DB-BD31-4B8C-83A1-F6EECF244321}">
                <p14:modId xmlns:p14="http://schemas.microsoft.com/office/powerpoint/2010/main" val="2958206992"/>
              </p:ext>
            </p:extLst>
          </p:nvPr>
        </p:nvGraphicFramePr>
        <p:xfrm>
          <a:off x="6433862" y="3159533"/>
          <a:ext cx="1423515" cy="4228322"/>
        </p:xfrm>
        <a:graphic>
          <a:graphicData uri="http://schemas.openxmlformats.org/drawingml/2006/table">
            <a:tbl>
              <a:tblPr firstRow="1" bandRow="1">
                <a:tableStyleId>{D27102A9-8310-4765-A935-A1911B00CA55}</a:tableStyleId>
              </a:tblPr>
              <a:tblGrid>
                <a:gridCol w="1423515">
                  <a:extLst>
                    <a:ext uri="{9D8B030D-6E8A-4147-A177-3AD203B41FA5}">
                      <a16:colId xmlns:a16="http://schemas.microsoft.com/office/drawing/2014/main" xmlns="" val="20000"/>
                    </a:ext>
                  </a:extLst>
                </a:gridCol>
              </a:tblGrid>
              <a:tr h="199012">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Capital Astana </a:t>
                      </a:r>
                    </a:p>
                  </a:txBody>
                  <a:tcPr marL="85725" marR="9525" marT="9525" marB="0" anchor="ctr">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0"/>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Moneda </a:t>
                      </a:r>
                    </a:p>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Tenge (KZT)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1"/>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Población (Julio 2017) 18,556,698</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2"/>
                  </a:ext>
                </a:extLst>
              </a:tr>
              <a:tr h="56977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crecimiento poblacional anual (2017) 1.04%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3"/>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Índice de GINI (2013), Puesto 148, 26.3</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4"/>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Desempleo (2017) 5%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5"/>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(Mil millones USD, 2017) 156.2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6"/>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per cápita PPA (USD, 2017) 26,100</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7"/>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Crecimiento del PIB (2017) 4%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8"/>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Inflación anual (2017) 7.1%</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9"/>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Tipo de Cambio (KZT USD 2017) 326.3</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noFill/>
                      <a:prstDash val="sysDot"/>
                      <a:round/>
                      <a:headEnd type="none" w="med" len="med"/>
                      <a:tailEnd type="none" w="med" len="med"/>
                    </a:lnB>
                    <a:noFill/>
                  </a:tcPr>
                </a:tc>
                <a:extLst>
                  <a:ext uri="{0D108BD9-81ED-4DB2-BD59-A6C34878D82A}">
                    <a16:rowId xmlns:a16="http://schemas.microsoft.com/office/drawing/2014/main" xmlns="" val="10010"/>
                  </a:ext>
                </a:extLst>
              </a:tr>
            </a:tbl>
          </a:graphicData>
        </a:graphic>
      </p:graphicFrame>
      <p:sp>
        <p:nvSpPr>
          <p:cNvPr id="21" name="CuadroTexto 20"/>
          <p:cNvSpPr txBox="1"/>
          <p:nvPr/>
        </p:nvSpPr>
        <p:spPr>
          <a:xfrm>
            <a:off x="985788" y="1082087"/>
            <a:ext cx="1518145" cy="230832"/>
          </a:xfrm>
          <a:prstGeom prst="rect">
            <a:avLst/>
          </a:prstGeom>
          <a:noFill/>
        </p:spPr>
        <p:txBody>
          <a:bodyPr wrap="square" rtlCol="0">
            <a:spAutoFit/>
          </a:bodyPr>
          <a:lstStyle/>
          <a:p>
            <a:pPr algn="ctr"/>
            <a:r>
              <a:rPr lang="es-ES_tradnl" sz="900" b="1" dirty="0">
                <a:solidFill>
                  <a:schemeClr val="accent6">
                    <a:lumMod val="50000"/>
                  </a:schemeClr>
                </a:solidFill>
                <a:latin typeface="Arial" charset="0"/>
                <a:ea typeface="Arial" charset="0"/>
                <a:cs typeface="Arial" charset="0"/>
              </a:rPr>
              <a:t>RUSIA</a:t>
            </a:r>
          </a:p>
        </p:txBody>
      </p:sp>
      <p:sp>
        <p:nvSpPr>
          <p:cNvPr id="24" name="CuadroTexto 23"/>
          <p:cNvSpPr txBox="1"/>
          <p:nvPr/>
        </p:nvSpPr>
        <p:spPr>
          <a:xfrm>
            <a:off x="2667814" y="1080062"/>
            <a:ext cx="1518145" cy="230832"/>
          </a:xfrm>
          <a:prstGeom prst="rect">
            <a:avLst/>
          </a:prstGeom>
          <a:noFill/>
        </p:spPr>
        <p:txBody>
          <a:bodyPr wrap="square" rtlCol="0">
            <a:spAutoFit/>
          </a:bodyPr>
          <a:lstStyle/>
          <a:p>
            <a:pPr algn="ctr"/>
            <a:r>
              <a:rPr lang="es-ES_tradnl" sz="900" b="1" dirty="0">
                <a:solidFill>
                  <a:schemeClr val="accent6">
                    <a:lumMod val="50000"/>
                  </a:schemeClr>
                </a:solidFill>
                <a:latin typeface="Arial" charset="0"/>
                <a:ea typeface="Arial" charset="0"/>
                <a:cs typeface="Arial" charset="0"/>
              </a:rPr>
              <a:t>ARMENIA</a:t>
            </a:r>
          </a:p>
        </p:txBody>
      </p:sp>
      <p:cxnSp>
        <p:nvCxnSpPr>
          <p:cNvPr id="27" name="Conector recto 26"/>
          <p:cNvCxnSpPr/>
          <p:nvPr/>
        </p:nvCxnSpPr>
        <p:spPr>
          <a:xfrm>
            <a:off x="1057649" y="1308367"/>
            <a:ext cx="1446284"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821981" y="1286365"/>
            <a:ext cx="1446284"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3" name="CuadroTexto 32"/>
          <p:cNvSpPr txBox="1"/>
          <p:nvPr/>
        </p:nvSpPr>
        <p:spPr>
          <a:xfrm>
            <a:off x="4543323" y="1119411"/>
            <a:ext cx="1518145" cy="230832"/>
          </a:xfrm>
          <a:prstGeom prst="rect">
            <a:avLst/>
          </a:prstGeom>
          <a:noFill/>
        </p:spPr>
        <p:txBody>
          <a:bodyPr wrap="square" rtlCol="0">
            <a:spAutoFit/>
          </a:bodyPr>
          <a:lstStyle/>
          <a:p>
            <a:pPr algn="ctr"/>
            <a:r>
              <a:rPr lang="es-ES_tradnl" sz="900" b="1" dirty="0" smtClean="0">
                <a:solidFill>
                  <a:schemeClr val="accent6">
                    <a:lumMod val="50000"/>
                  </a:schemeClr>
                </a:solidFill>
                <a:latin typeface="Arial" charset="0"/>
                <a:ea typeface="Arial" charset="0"/>
                <a:cs typeface="Arial" charset="0"/>
              </a:rPr>
              <a:t>BIELORRUSIA</a:t>
            </a:r>
            <a:endParaRPr lang="es-ES_tradnl" sz="900" b="1" dirty="0">
              <a:solidFill>
                <a:schemeClr val="accent6">
                  <a:lumMod val="50000"/>
                </a:schemeClr>
              </a:solidFill>
              <a:latin typeface="Arial" charset="0"/>
              <a:ea typeface="Arial" charset="0"/>
              <a:cs typeface="Arial" charset="0"/>
            </a:endParaRPr>
          </a:p>
        </p:txBody>
      </p:sp>
      <p:cxnSp>
        <p:nvCxnSpPr>
          <p:cNvPr id="34" name="Conector recto 33"/>
          <p:cNvCxnSpPr/>
          <p:nvPr/>
        </p:nvCxnSpPr>
        <p:spPr>
          <a:xfrm>
            <a:off x="4565554" y="1312919"/>
            <a:ext cx="1446284"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5" name="CuadroTexto 34"/>
          <p:cNvSpPr txBox="1"/>
          <p:nvPr/>
        </p:nvSpPr>
        <p:spPr>
          <a:xfrm>
            <a:off x="6375960" y="1128016"/>
            <a:ext cx="1518145" cy="230832"/>
          </a:xfrm>
          <a:prstGeom prst="rect">
            <a:avLst/>
          </a:prstGeom>
          <a:noFill/>
        </p:spPr>
        <p:txBody>
          <a:bodyPr wrap="square" rtlCol="0">
            <a:spAutoFit/>
          </a:bodyPr>
          <a:lstStyle/>
          <a:p>
            <a:pPr algn="ctr"/>
            <a:r>
              <a:rPr lang="es-ES_tradnl" sz="900" b="1" dirty="0">
                <a:solidFill>
                  <a:schemeClr val="accent6">
                    <a:lumMod val="50000"/>
                  </a:schemeClr>
                </a:solidFill>
                <a:latin typeface="Arial" charset="0"/>
                <a:ea typeface="Arial" charset="0"/>
                <a:cs typeface="Arial" charset="0"/>
              </a:rPr>
              <a:t>KAZAJISTÁN</a:t>
            </a:r>
          </a:p>
        </p:txBody>
      </p:sp>
      <p:cxnSp>
        <p:nvCxnSpPr>
          <p:cNvPr id="36" name="Conector recto 35"/>
          <p:cNvCxnSpPr/>
          <p:nvPr/>
        </p:nvCxnSpPr>
        <p:spPr>
          <a:xfrm>
            <a:off x="6353534" y="1328358"/>
            <a:ext cx="1446284"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5" name="Marcador de contenido 22"/>
          <p:cNvGraphicFramePr>
            <a:graphicFrameLocks/>
          </p:cNvGraphicFramePr>
          <p:nvPr>
            <p:extLst>
              <p:ext uri="{D42A27DB-BD31-4B8C-83A1-F6EECF244321}">
                <p14:modId xmlns:p14="http://schemas.microsoft.com/office/powerpoint/2010/main" val="1624415774"/>
              </p:ext>
            </p:extLst>
          </p:nvPr>
        </p:nvGraphicFramePr>
        <p:xfrm>
          <a:off x="8219983" y="3117432"/>
          <a:ext cx="1423515" cy="4228322"/>
        </p:xfrm>
        <a:graphic>
          <a:graphicData uri="http://schemas.openxmlformats.org/drawingml/2006/table">
            <a:tbl>
              <a:tblPr firstRow="1" bandRow="1">
                <a:tableStyleId>{D27102A9-8310-4765-A935-A1911B00CA55}</a:tableStyleId>
              </a:tblPr>
              <a:tblGrid>
                <a:gridCol w="1423515">
                  <a:extLst>
                    <a:ext uri="{9D8B030D-6E8A-4147-A177-3AD203B41FA5}">
                      <a16:colId xmlns:a16="http://schemas.microsoft.com/office/drawing/2014/main" xmlns="" val="20000"/>
                    </a:ext>
                  </a:extLst>
                </a:gridCol>
              </a:tblGrid>
              <a:tr h="199012">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Capital Bishkek </a:t>
                      </a:r>
                    </a:p>
                  </a:txBody>
                  <a:tcPr marL="85725" marR="9525" marT="9525" marB="0" anchor="ctr">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0"/>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Moneda </a:t>
                      </a:r>
                    </a:p>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Soms (KGS)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1"/>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Población (Julio 2017) 5,789,122</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2"/>
                  </a:ext>
                </a:extLst>
              </a:tr>
              <a:tr h="56977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crecimiento poblacional anual (2017) 1.05%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3"/>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Índice de GINI (2007), Puesto 112, 33.4</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tcPr>
                </a:tc>
                <a:extLst>
                  <a:ext uri="{0D108BD9-81ED-4DB2-BD59-A6C34878D82A}">
                    <a16:rowId xmlns:a16="http://schemas.microsoft.com/office/drawing/2014/main" xmlns="" val="10004"/>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Tasa de Desempleo (2017) 7.4%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5"/>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(Mil millones USD, 2017) 7.061</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6"/>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PIB per cápita PPA (USD, 2017) 3,700</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7"/>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Crecimiento del PIB (2017) 3.5% </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8"/>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Inflación anual (2017) 3.8%</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noFill/>
                  </a:tcPr>
                </a:tc>
                <a:extLst>
                  <a:ext uri="{0D108BD9-81ED-4DB2-BD59-A6C34878D82A}">
                    <a16:rowId xmlns:a16="http://schemas.microsoft.com/office/drawing/2014/main" xmlns="" val="10009"/>
                  </a:ext>
                </a:extLst>
              </a:tr>
              <a:tr h="384393">
                <a:tc>
                  <a:txBody>
                    <a:bodyPr/>
                    <a:lstStyle/>
                    <a:p>
                      <a:pPr marL="0" algn="l" defTabSz="1007943" rtl="0" eaLnBrk="1" fontAlgn="ctr" latinLnBrk="0" hangingPunct="1"/>
                      <a:r>
                        <a:rPr lang="es-EC" sz="850" b="1" kern="1200" dirty="0">
                          <a:solidFill>
                            <a:schemeClr val="tx1">
                              <a:lumMod val="65000"/>
                              <a:lumOff val="35000"/>
                            </a:schemeClr>
                          </a:solidFill>
                          <a:latin typeface="Arial" charset="0"/>
                          <a:ea typeface="Arial" charset="0"/>
                          <a:cs typeface="Arial" charset="0"/>
                        </a:rPr>
                        <a:t>Tipo de Cambio (KGS USD 2017) 68.35</a:t>
                      </a:r>
                    </a:p>
                  </a:txBody>
                  <a:tcPr marL="85725" marR="9525" marT="9525" marB="0" anchor="ctr">
                    <a:lnR w="12700" cap="flat" cmpd="sng" algn="ctr">
                      <a:noFill/>
                      <a:prstDash val="sysDot"/>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noFill/>
                      <a:prstDash val="sysDot"/>
                      <a:round/>
                      <a:headEnd type="none" w="med" len="med"/>
                      <a:tailEnd type="none" w="med" len="med"/>
                    </a:lnB>
                    <a:noFill/>
                  </a:tcPr>
                </a:tc>
                <a:extLst>
                  <a:ext uri="{0D108BD9-81ED-4DB2-BD59-A6C34878D82A}">
                    <a16:rowId xmlns:a16="http://schemas.microsoft.com/office/drawing/2014/main" xmlns="" val="10010"/>
                  </a:ext>
                </a:extLst>
              </a:tr>
            </a:tbl>
          </a:graphicData>
        </a:graphic>
      </p:graphicFrame>
      <p:sp>
        <p:nvSpPr>
          <p:cNvPr id="31" name="CuadroTexto 30"/>
          <p:cNvSpPr txBox="1"/>
          <p:nvPr/>
        </p:nvSpPr>
        <p:spPr>
          <a:xfrm>
            <a:off x="8091884" y="1150490"/>
            <a:ext cx="1518145" cy="230832"/>
          </a:xfrm>
          <a:prstGeom prst="rect">
            <a:avLst/>
          </a:prstGeom>
          <a:noFill/>
        </p:spPr>
        <p:txBody>
          <a:bodyPr wrap="square" rtlCol="0">
            <a:spAutoFit/>
          </a:bodyPr>
          <a:lstStyle/>
          <a:p>
            <a:pPr algn="ctr"/>
            <a:r>
              <a:rPr lang="es-ES_tradnl" sz="900" b="1" dirty="0">
                <a:solidFill>
                  <a:schemeClr val="accent6">
                    <a:lumMod val="50000"/>
                  </a:schemeClr>
                </a:solidFill>
                <a:latin typeface="Arial" charset="0"/>
                <a:ea typeface="Arial" charset="0"/>
                <a:cs typeface="Arial" charset="0"/>
              </a:rPr>
              <a:t>KIRGUISTÁN</a:t>
            </a:r>
          </a:p>
        </p:txBody>
      </p:sp>
      <p:cxnSp>
        <p:nvCxnSpPr>
          <p:cNvPr id="37" name="Conector recto 36"/>
          <p:cNvCxnSpPr/>
          <p:nvPr/>
        </p:nvCxnSpPr>
        <p:spPr>
          <a:xfrm>
            <a:off x="8208598" y="1340122"/>
            <a:ext cx="1446284"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38" name="Imagen 3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5817" y="1374981"/>
            <a:ext cx="1425651" cy="1708452"/>
          </a:xfrm>
          <a:prstGeom prst="rect">
            <a:avLst/>
          </a:prstGeom>
        </p:spPr>
      </p:pic>
      <p:pic>
        <p:nvPicPr>
          <p:cNvPr id="6" name="Imagen 5"/>
          <p:cNvPicPr>
            <a:picLocks noChangeAspect="1"/>
          </p:cNvPicPr>
          <p:nvPr/>
        </p:nvPicPr>
        <p:blipFill rotWithShape="1">
          <a:blip r:embed="rId5">
            <a:extLst>
              <a:ext uri="{BEBA8EAE-BF5A-486C-A8C5-ECC9F3942E4B}">
                <a14:imgProps xmlns:a14="http://schemas.microsoft.com/office/drawing/2010/main">
                  <a14:imgLayer r:embed="rId6">
                    <a14:imgEffect>
                      <a14:backgroundRemoval t="9434" b="84434" l="10211" r="95775">
                        <a14:foregroundMark x1="47887" y1="17925" x2="47887" y2="17925"/>
                        <a14:foregroundMark x1="69718" y1="34906" x2="69718" y2="34906"/>
                        <a14:foregroundMark x1="87676" y1="43396" x2="87676" y2="43396"/>
                        <a14:foregroundMark x1="73592" y1="76415" x2="73592" y2="76415"/>
                        <a14:foregroundMark x1="30282" y1="36792" x2="30282" y2="36792"/>
                        <a14:foregroundMark x1="31338" y1="18396" x2="31338" y2="18396"/>
                        <a14:foregroundMark x1="27113" y1="17925" x2="27113" y2="17925"/>
                        <a14:foregroundMark x1="33099" y1="17453" x2="33099" y2="17453"/>
                        <a14:foregroundMark x1="13380" y1="67925" x2="13380" y2="67925"/>
                        <a14:foregroundMark x1="48592" y1="30189" x2="48592" y2="30189"/>
                        <a14:foregroundMark x1="38380" y1="22170" x2="38380" y2="22170"/>
                        <a14:foregroundMark x1="26408" y1="47642" x2="26408" y2="47642"/>
                        <a14:foregroundMark x1="69718" y1="38679" x2="69718" y2="38679"/>
                      </a14:backgroundRemoval>
                    </a14:imgEffect>
                  </a14:imgLayer>
                </a14:imgProps>
              </a:ext>
            </a:extLst>
          </a:blip>
          <a:srcRect l="9679" t="12537" r="5137" b="15615"/>
          <a:stretch/>
        </p:blipFill>
        <p:spPr>
          <a:xfrm>
            <a:off x="867118" y="1408950"/>
            <a:ext cx="1589225" cy="1517130"/>
          </a:xfrm>
          <a:prstGeom prst="rect">
            <a:avLst/>
          </a:prstGeom>
        </p:spPr>
      </p:pic>
      <p:pic>
        <p:nvPicPr>
          <p:cNvPr id="7" name="Imagen 6"/>
          <p:cNvPicPr>
            <a:picLocks noChangeAspect="1"/>
          </p:cNvPicPr>
          <p:nvPr/>
        </p:nvPicPr>
        <p:blipFill>
          <a:blip r:embed="rId7">
            <a:extLst>
              <a:ext uri="{BEBA8EAE-BF5A-486C-A8C5-ECC9F3942E4B}">
                <a14:imgProps xmlns:a14="http://schemas.microsoft.com/office/drawing/2010/main">
                  <a14:imgLayer r:embed="rId8">
                    <a14:imgEffect>
                      <a14:backgroundRemoval t="0" b="93796" l="1038" r="97578">
                        <a14:foregroundMark x1="62630" y1="30292" x2="62630" y2="30292"/>
                        <a14:foregroundMark x1="20761" y1="64964" x2="20761" y2="64964"/>
                      </a14:backgroundRemoval>
                    </a14:imgEffect>
                  </a14:imgLayer>
                </a14:imgProps>
              </a:ext>
            </a:extLst>
          </a:blip>
          <a:stretch>
            <a:fillRect/>
          </a:stretch>
        </p:blipFill>
        <p:spPr>
          <a:xfrm>
            <a:off x="2607439" y="1438286"/>
            <a:ext cx="1660826" cy="1574623"/>
          </a:xfrm>
          <a:prstGeom prst="rect">
            <a:avLst/>
          </a:prstGeom>
        </p:spPr>
      </p:pic>
      <p:pic>
        <p:nvPicPr>
          <p:cNvPr id="8" name="Imagen 7"/>
          <p:cNvPicPr>
            <a:picLocks noChangeAspect="1"/>
          </p:cNvPicPr>
          <p:nvPr/>
        </p:nvPicPr>
        <p:blipFill rotWithShape="1">
          <a:blip r:embed="rId9">
            <a:extLst>
              <a:ext uri="{BEBA8EAE-BF5A-486C-A8C5-ECC9F3942E4B}">
                <a14:imgProps xmlns:a14="http://schemas.microsoft.com/office/drawing/2010/main">
                  <a14:imgLayer r:embed="rId10">
                    <a14:imgEffect>
                      <a14:backgroundRemoval t="11558" b="88945" l="6646" r="93671"/>
                    </a14:imgEffect>
                  </a14:imgLayer>
                </a14:imgProps>
              </a:ext>
            </a:extLst>
          </a:blip>
          <a:srcRect l="8274" t="12954" r="3742" b="8046"/>
          <a:stretch/>
        </p:blipFill>
        <p:spPr>
          <a:xfrm>
            <a:off x="6271083" y="1571345"/>
            <a:ext cx="1682026" cy="1192340"/>
          </a:xfrm>
          <a:prstGeom prst="rect">
            <a:avLst/>
          </a:prstGeom>
        </p:spPr>
      </p:pic>
      <p:pic>
        <p:nvPicPr>
          <p:cNvPr id="9" name="Imagen 8"/>
          <p:cNvPicPr>
            <a:picLocks noChangeAspect="1"/>
          </p:cNvPicPr>
          <p:nvPr/>
        </p:nvPicPr>
        <p:blipFill>
          <a:blip r:embed="rId11">
            <a:extLst>
              <a:ext uri="{BEBA8EAE-BF5A-486C-A8C5-ECC9F3942E4B}">
                <a14:imgProps xmlns:a14="http://schemas.microsoft.com/office/drawing/2010/main">
                  <a14:imgLayer r:embed="rId12">
                    <a14:imgEffect>
                      <a14:backgroundRemoval t="4094" b="94737" l="2206" r="96324"/>
                    </a14:imgEffect>
                  </a14:imgLayer>
                </a14:imgProps>
              </a:ext>
            </a:extLst>
          </a:blip>
          <a:stretch>
            <a:fillRect/>
          </a:stretch>
        </p:blipFill>
        <p:spPr>
          <a:xfrm>
            <a:off x="8162724" y="1408950"/>
            <a:ext cx="1780255" cy="1439314"/>
          </a:xfrm>
          <a:prstGeom prst="rect">
            <a:avLst/>
          </a:prstGeom>
        </p:spPr>
      </p:pic>
    </p:spTree>
    <p:extLst>
      <p:ext uri="{BB962C8B-B14F-4D97-AF65-F5344CB8AC3E}">
        <p14:creationId xmlns:p14="http://schemas.microsoft.com/office/powerpoint/2010/main" val="289166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Imagen 16"/>
          <p:cNvPicPr>
            <a:picLocks noChangeAspect="1"/>
          </p:cNvPicPr>
          <p:nvPr/>
        </p:nvPicPr>
        <p:blipFill rotWithShape="1">
          <a:blip r:embed="rId3">
            <a:extLst>
              <a:ext uri="{28A0092B-C50C-407E-A947-70E740481C1C}">
                <a14:useLocalDpi xmlns:a14="http://schemas.microsoft.com/office/drawing/2010/main" val="0"/>
              </a:ext>
            </a:extLst>
          </a:blip>
          <a:srcRect l="3425"/>
          <a:stretch/>
        </p:blipFill>
        <p:spPr>
          <a:xfrm>
            <a:off x="8755380" y="31305"/>
            <a:ext cx="1913573" cy="804372"/>
          </a:xfrm>
          <a:prstGeom prst="rect">
            <a:avLst/>
          </a:prstGeom>
        </p:spPr>
      </p:pic>
      <p:sp>
        <p:nvSpPr>
          <p:cNvPr id="4" name="Título 3"/>
          <p:cNvSpPr>
            <a:spLocks noGrp="1"/>
          </p:cNvSpPr>
          <p:nvPr>
            <p:ph type="title"/>
          </p:nvPr>
        </p:nvSpPr>
        <p:spPr>
          <a:xfrm>
            <a:off x="697153" y="222813"/>
            <a:ext cx="6531549" cy="476189"/>
          </a:xfrm>
        </p:spPr>
        <p:txBody>
          <a:bodyPr>
            <a:noAutofit/>
          </a:bodyPr>
          <a:lstStyle/>
          <a:p>
            <a:r>
              <a:rPr lang="es-ES_tradnl" sz="2800" dirty="0">
                <a:solidFill>
                  <a:schemeClr val="tx1">
                    <a:lumMod val="50000"/>
                    <a:lumOff val="50000"/>
                  </a:schemeClr>
                </a:solidFill>
                <a:latin typeface="Arial" charset="0"/>
                <a:ea typeface="Arial" charset="0"/>
                <a:cs typeface="Arial" charset="0"/>
              </a:rPr>
              <a:t>UNIÓN ECONÓMICA EUROASIÁTICA</a:t>
            </a:r>
          </a:p>
        </p:txBody>
      </p:sp>
      <p:cxnSp>
        <p:nvCxnSpPr>
          <p:cNvPr id="32" name="Conector recto 31"/>
          <p:cNvCxnSpPr/>
          <p:nvPr/>
        </p:nvCxnSpPr>
        <p:spPr>
          <a:xfrm>
            <a:off x="268798" y="707284"/>
            <a:ext cx="10171574"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819065" y="974736"/>
            <a:ext cx="3435946"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4" name="CuadroTexto 23"/>
          <p:cNvSpPr txBox="1"/>
          <p:nvPr/>
        </p:nvSpPr>
        <p:spPr>
          <a:xfrm>
            <a:off x="8070121" y="784341"/>
            <a:ext cx="1518277" cy="369332"/>
          </a:xfrm>
          <a:prstGeom prst="rect">
            <a:avLst/>
          </a:prstGeom>
          <a:noFill/>
        </p:spPr>
        <p:txBody>
          <a:bodyPr wrap="square" rtlCol="0">
            <a:spAutoFit/>
          </a:bodyPr>
          <a:lstStyle/>
          <a:p>
            <a:r>
              <a:rPr lang="es-ES_tradnl" sz="900" b="1" dirty="0">
                <a:solidFill>
                  <a:schemeClr val="accent6">
                    <a:lumMod val="50000"/>
                  </a:schemeClr>
                </a:solidFill>
                <a:latin typeface="Arial" charset="0"/>
                <a:ea typeface="Arial" charset="0"/>
                <a:cs typeface="Arial" charset="0"/>
              </a:rPr>
              <a:t>COMERCIO POTENCIAL 2017 </a:t>
            </a:r>
            <a:r>
              <a:rPr lang="es-ES_tradnl" sz="900" dirty="0">
                <a:solidFill>
                  <a:schemeClr val="accent6">
                    <a:lumMod val="50000"/>
                  </a:schemeClr>
                </a:solidFill>
                <a:latin typeface="Arial" charset="0"/>
                <a:ea typeface="Arial" charset="0"/>
                <a:cs typeface="Arial" charset="0"/>
              </a:rPr>
              <a:t>(MILLONES USD)</a:t>
            </a:r>
          </a:p>
        </p:txBody>
      </p:sp>
      <p:cxnSp>
        <p:nvCxnSpPr>
          <p:cNvPr id="25" name="Conector recto 24"/>
          <p:cNvCxnSpPr/>
          <p:nvPr/>
        </p:nvCxnSpPr>
        <p:spPr>
          <a:xfrm>
            <a:off x="8088642" y="1142515"/>
            <a:ext cx="1763282"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5" name="CuadroTexto 34"/>
          <p:cNvSpPr txBox="1"/>
          <p:nvPr/>
        </p:nvSpPr>
        <p:spPr>
          <a:xfrm>
            <a:off x="8070121" y="4272843"/>
            <a:ext cx="1518145" cy="230832"/>
          </a:xfrm>
          <a:prstGeom prst="rect">
            <a:avLst/>
          </a:prstGeom>
          <a:noFill/>
        </p:spPr>
        <p:txBody>
          <a:bodyPr wrap="square" rtlCol="0">
            <a:spAutoFit/>
          </a:bodyPr>
          <a:lstStyle/>
          <a:p>
            <a:r>
              <a:rPr lang="es-ES_tradnl" sz="900" b="1" dirty="0">
                <a:solidFill>
                  <a:schemeClr val="accent6">
                    <a:lumMod val="50000"/>
                  </a:schemeClr>
                </a:solidFill>
                <a:latin typeface="Arial" charset="0"/>
                <a:ea typeface="Arial" charset="0"/>
                <a:cs typeface="Arial" charset="0"/>
              </a:rPr>
              <a:t>TURISMO</a:t>
            </a:r>
          </a:p>
        </p:txBody>
      </p:sp>
      <p:cxnSp>
        <p:nvCxnSpPr>
          <p:cNvPr id="36" name="Conector recto 35"/>
          <p:cNvCxnSpPr/>
          <p:nvPr/>
        </p:nvCxnSpPr>
        <p:spPr>
          <a:xfrm>
            <a:off x="8088642" y="4482898"/>
            <a:ext cx="1781716"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7" name="Flecha izquierda 36"/>
          <p:cNvSpPr/>
          <p:nvPr/>
        </p:nvSpPr>
        <p:spPr>
          <a:xfrm>
            <a:off x="7994866" y="4518915"/>
            <a:ext cx="1308454" cy="932637"/>
          </a:xfrm>
          <a:prstGeom prst="leftArrow">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_tradnl" dirty="0"/>
          </a:p>
        </p:txBody>
      </p:sp>
      <p:sp>
        <p:nvSpPr>
          <p:cNvPr id="38" name="Flecha derecha 37"/>
          <p:cNvSpPr/>
          <p:nvPr/>
        </p:nvSpPr>
        <p:spPr>
          <a:xfrm>
            <a:off x="8528266" y="5057952"/>
            <a:ext cx="1323658" cy="932638"/>
          </a:xfrm>
          <a:prstGeom prst="right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_tradnl"/>
          </a:p>
        </p:txBody>
      </p:sp>
      <p:sp>
        <p:nvSpPr>
          <p:cNvPr id="41" name="CuadroTexto 40"/>
          <p:cNvSpPr txBox="1"/>
          <p:nvPr/>
        </p:nvSpPr>
        <p:spPr>
          <a:xfrm>
            <a:off x="7994866" y="4778153"/>
            <a:ext cx="1346554" cy="415498"/>
          </a:xfrm>
          <a:prstGeom prst="rect">
            <a:avLst/>
          </a:prstGeom>
          <a:noFill/>
        </p:spPr>
        <p:txBody>
          <a:bodyPr wrap="square" rtlCol="0">
            <a:spAutoFit/>
          </a:bodyPr>
          <a:lstStyle/>
          <a:p>
            <a:pPr algn="ctr"/>
            <a:r>
              <a:rPr lang="es-ES_tradnl" sz="700" b="1" dirty="0">
                <a:solidFill>
                  <a:schemeClr val="bg1"/>
                </a:solidFill>
                <a:latin typeface="Arial" charset="0"/>
                <a:ea typeface="Arial" charset="0"/>
                <a:cs typeface="Arial" charset="0"/>
              </a:rPr>
              <a:t>ENE –JUN 2018</a:t>
            </a:r>
          </a:p>
          <a:p>
            <a:pPr algn="ctr"/>
            <a:r>
              <a:rPr lang="es-ES_tradnl" sz="700" dirty="0">
                <a:solidFill>
                  <a:schemeClr val="bg1"/>
                </a:solidFill>
                <a:latin typeface="Arial" charset="0"/>
                <a:ea typeface="Arial" charset="0"/>
                <a:cs typeface="Arial" charset="0"/>
              </a:rPr>
              <a:t>1 miles de ecuatorianos salieron a la EAEU </a:t>
            </a:r>
          </a:p>
        </p:txBody>
      </p:sp>
      <p:sp>
        <p:nvSpPr>
          <p:cNvPr id="42" name="CuadroTexto 41"/>
          <p:cNvSpPr txBox="1"/>
          <p:nvPr/>
        </p:nvSpPr>
        <p:spPr>
          <a:xfrm>
            <a:off x="8442368" y="5322356"/>
            <a:ext cx="1360369" cy="415498"/>
          </a:xfrm>
          <a:prstGeom prst="rect">
            <a:avLst/>
          </a:prstGeom>
          <a:noFill/>
        </p:spPr>
        <p:txBody>
          <a:bodyPr wrap="square" rtlCol="0">
            <a:spAutoFit/>
          </a:bodyPr>
          <a:lstStyle/>
          <a:p>
            <a:pPr algn="ctr"/>
            <a:r>
              <a:rPr lang="es-ES_tradnl" sz="700" b="1" dirty="0">
                <a:solidFill>
                  <a:schemeClr val="bg1"/>
                </a:solidFill>
                <a:latin typeface="Arial" charset="0"/>
                <a:ea typeface="Arial" charset="0"/>
                <a:cs typeface="Arial" charset="0"/>
              </a:rPr>
              <a:t>ENE - JUN 2018</a:t>
            </a:r>
          </a:p>
          <a:p>
            <a:pPr algn="ctr"/>
            <a:r>
              <a:rPr lang="es-ES_tradnl" sz="700" dirty="0">
                <a:solidFill>
                  <a:schemeClr val="bg1"/>
                </a:solidFill>
                <a:latin typeface="Arial" charset="0"/>
                <a:ea typeface="Arial" charset="0"/>
                <a:cs typeface="Arial" charset="0"/>
              </a:rPr>
              <a:t>3.4 miles de personas de la EAEU llegaron a Ecuador</a:t>
            </a:r>
          </a:p>
        </p:txBody>
      </p:sp>
      <p:grpSp>
        <p:nvGrpSpPr>
          <p:cNvPr id="3" name="Agrupar 2"/>
          <p:cNvGrpSpPr/>
          <p:nvPr/>
        </p:nvGrpSpPr>
        <p:grpSpPr>
          <a:xfrm>
            <a:off x="8087959" y="1239787"/>
            <a:ext cx="1714778" cy="316305"/>
            <a:chOff x="8657973" y="1239787"/>
            <a:chExt cx="1714778" cy="316305"/>
          </a:xfrm>
        </p:grpSpPr>
        <p:sp>
          <p:nvSpPr>
            <p:cNvPr id="43" name="CuadroTexto 42"/>
            <p:cNvSpPr txBox="1"/>
            <p:nvPr/>
          </p:nvSpPr>
          <p:spPr>
            <a:xfrm>
              <a:off x="8731766" y="1239787"/>
              <a:ext cx="1640985" cy="316305"/>
            </a:xfrm>
            <a:prstGeom prst="rect">
              <a:avLst/>
            </a:prstGeom>
            <a:noFill/>
          </p:spPr>
          <p:txBody>
            <a:bodyPr wrap="square" rtlCol="0">
              <a:spAutoFit/>
            </a:bodyPr>
            <a:lstStyle/>
            <a:p>
              <a:pPr>
                <a:lnSpc>
                  <a:spcPts val="760"/>
                </a:lnSpc>
              </a:pPr>
              <a:r>
                <a:rPr lang="es-EC" sz="800" b="1" dirty="0">
                  <a:solidFill>
                    <a:schemeClr val="accent6">
                      <a:lumMod val="50000"/>
                    </a:schemeClr>
                  </a:solidFill>
                  <a:latin typeface="Arial" charset="0"/>
                  <a:ea typeface="Arial" charset="0"/>
                  <a:cs typeface="Arial" charset="0"/>
                </a:rPr>
                <a:t>Extractos y esencias de café</a:t>
              </a:r>
              <a:endParaRPr lang="es-ES" sz="800" b="1" dirty="0">
                <a:solidFill>
                  <a:schemeClr val="accent6">
                    <a:lumMod val="50000"/>
                  </a:schemeClr>
                </a:solidFill>
                <a:latin typeface="Arial" charset="0"/>
                <a:ea typeface="Arial" charset="0"/>
                <a:cs typeface="Arial" charset="0"/>
              </a:endParaRPr>
            </a:p>
            <a:p>
              <a:pPr>
                <a:lnSpc>
                  <a:spcPct val="150000"/>
                </a:lnSpc>
              </a:pPr>
              <a:r>
                <a:rPr lang="es-ES_tradnl" sz="600" dirty="0">
                  <a:solidFill>
                    <a:schemeClr val="tx1">
                      <a:lumMod val="65000"/>
                      <a:lumOff val="35000"/>
                    </a:schemeClr>
                  </a:solidFill>
                  <a:latin typeface="Arial" charset="0"/>
                  <a:ea typeface="Arial" charset="0"/>
                  <a:cs typeface="Arial" charset="0"/>
                </a:rPr>
                <a:t>US$ 373.8</a:t>
              </a:r>
            </a:p>
          </p:txBody>
        </p:sp>
        <p:sp>
          <p:nvSpPr>
            <p:cNvPr id="46" name="Flecha derecha 45"/>
            <p:cNvSpPr/>
            <p:nvPr/>
          </p:nvSpPr>
          <p:spPr>
            <a:xfrm>
              <a:off x="8657973" y="1261384"/>
              <a:ext cx="129456" cy="119877"/>
            </a:xfrm>
            <a:prstGeom prst="rightArrow">
              <a:avLst/>
            </a:prstGeom>
            <a:solidFill>
              <a:schemeClr val="accent6">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_tradnl"/>
            </a:p>
          </p:txBody>
        </p:sp>
      </p:grpSp>
      <p:grpSp>
        <p:nvGrpSpPr>
          <p:cNvPr id="51" name="Agrupar 50"/>
          <p:cNvGrpSpPr/>
          <p:nvPr/>
        </p:nvGrpSpPr>
        <p:grpSpPr>
          <a:xfrm>
            <a:off x="8087959" y="1689637"/>
            <a:ext cx="1714778" cy="316305"/>
            <a:chOff x="8657973" y="1239787"/>
            <a:chExt cx="1714778" cy="316305"/>
          </a:xfrm>
        </p:grpSpPr>
        <p:sp>
          <p:nvSpPr>
            <p:cNvPr id="52" name="CuadroTexto 51"/>
            <p:cNvSpPr txBox="1"/>
            <p:nvPr/>
          </p:nvSpPr>
          <p:spPr>
            <a:xfrm>
              <a:off x="8731766" y="1239787"/>
              <a:ext cx="1640985" cy="316305"/>
            </a:xfrm>
            <a:prstGeom prst="rect">
              <a:avLst/>
            </a:prstGeom>
            <a:noFill/>
          </p:spPr>
          <p:txBody>
            <a:bodyPr wrap="square" rtlCol="0">
              <a:spAutoFit/>
            </a:bodyPr>
            <a:lstStyle/>
            <a:p>
              <a:pPr>
                <a:lnSpc>
                  <a:spcPts val="760"/>
                </a:lnSpc>
              </a:pPr>
              <a:r>
                <a:rPr lang="es-ES" sz="800" b="1" dirty="0">
                  <a:solidFill>
                    <a:schemeClr val="accent6">
                      <a:lumMod val="50000"/>
                    </a:schemeClr>
                  </a:solidFill>
                  <a:latin typeface="Arial" charset="0"/>
                  <a:ea typeface="Arial" charset="0"/>
                  <a:cs typeface="Arial" charset="0"/>
                </a:rPr>
                <a:t>Aparatos de cocción</a:t>
              </a:r>
            </a:p>
            <a:p>
              <a:pPr>
                <a:lnSpc>
                  <a:spcPct val="150000"/>
                </a:lnSpc>
              </a:pPr>
              <a:r>
                <a:rPr lang="es-ES_tradnl" sz="600" dirty="0">
                  <a:solidFill>
                    <a:schemeClr val="tx1">
                      <a:lumMod val="65000"/>
                      <a:lumOff val="35000"/>
                    </a:schemeClr>
                  </a:solidFill>
                  <a:latin typeface="Arial" charset="0"/>
                  <a:ea typeface="Arial" charset="0"/>
                  <a:cs typeface="Arial" charset="0"/>
                </a:rPr>
                <a:t>US$ 108.0</a:t>
              </a:r>
            </a:p>
          </p:txBody>
        </p:sp>
        <p:sp>
          <p:nvSpPr>
            <p:cNvPr id="53" name="Flecha derecha 52"/>
            <p:cNvSpPr/>
            <p:nvPr/>
          </p:nvSpPr>
          <p:spPr>
            <a:xfrm>
              <a:off x="8657973" y="1261384"/>
              <a:ext cx="129456" cy="119877"/>
            </a:xfrm>
            <a:prstGeom prst="rightArrow">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_tradnl"/>
            </a:p>
          </p:txBody>
        </p:sp>
      </p:grpSp>
      <p:grpSp>
        <p:nvGrpSpPr>
          <p:cNvPr id="63" name="Agrupar 62"/>
          <p:cNvGrpSpPr/>
          <p:nvPr/>
        </p:nvGrpSpPr>
        <p:grpSpPr>
          <a:xfrm>
            <a:off x="8087959" y="2200226"/>
            <a:ext cx="1714778" cy="316305"/>
            <a:chOff x="8657973" y="1239787"/>
            <a:chExt cx="1714778" cy="316305"/>
          </a:xfrm>
        </p:grpSpPr>
        <p:sp>
          <p:nvSpPr>
            <p:cNvPr id="64" name="CuadroTexto 63"/>
            <p:cNvSpPr txBox="1"/>
            <p:nvPr/>
          </p:nvSpPr>
          <p:spPr>
            <a:xfrm>
              <a:off x="8731766" y="1239787"/>
              <a:ext cx="1640985" cy="316305"/>
            </a:xfrm>
            <a:prstGeom prst="rect">
              <a:avLst/>
            </a:prstGeom>
            <a:noFill/>
          </p:spPr>
          <p:txBody>
            <a:bodyPr wrap="square" rtlCol="0">
              <a:spAutoFit/>
            </a:bodyPr>
            <a:lstStyle/>
            <a:p>
              <a:pPr>
                <a:lnSpc>
                  <a:spcPts val="760"/>
                </a:lnSpc>
              </a:pPr>
              <a:r>
                <a:rPr lang="es-ES" sz="800" b="1" dirty="0">
                  <a:solidFill>
                    <a:schemeClr val="accent6">
                      <a:lumMod val="50000"/>
                    </a:schemeClr>
                  </a:solidFill>
                  <a:latin typeface="Arial" charset="0"/>
                  <a:ea typeface="Arial" charset="0"/>
                  <a:cs typeface="Arial" charset="0"/>
                </a:rPr>
                <a:t>Alimentos para animales</a:t>
              </a:r>
            </a:p>
            <a:p>
              <a:pPr>
                <a:lnSpc>
                  <a:spcPct val="150000"/>
                </a:lnSpc>
              </a:pPr>
              <a:r>
                <a:rPr lang="es-ES_tradnl" sz="600" dirty="0">
                  <a:solidFill>
                    <a:schemeClr val="tx1">
                      <a:lumMod val="65000"/>
                      <a:lumOff val="35000"/>
                    </a:schemeClr>
                  </a:solidFill>
                  <a:latin typeface="Arial" charset="0"/>
                  <a:ea typeface="Arial" charset="0"/>
                  <a:cs typeface="Arial" charset="0"/>
                </a:rPr>
                <a:t>US$ 457.2</a:t>
              </a:r>
            </a:p>
          </p:txBody>
        </p:sp>
        <p:sp>
          <p:nvSpPr>
            <p:cNvPr id="65" name="Flecha derecha 64"/>
            <p:cNvSpPr/>
            <p:nvPr/>
          </p:nvSpPr>
          <p:spPr>
            <a:xfrm>
              <a:off x="8657973" y="1261384"/>
              <a:ext cx="129456" cy="119877"/>
            </a:xfrm>
            <a:prstGeom prst="right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_tradnl"/>
            </a:p>
          </p:txBody>
        </p:sp>
      </p:grpSp>
      <p:grpSp>
        <p:nvGrpSpPr>
          <p:cNvPr id="66" name="Agrupar 65"/>
          <p:cNvGrpSpPr/>
          <p:nvPr/>
        </p:nvGrpSpPr>
        <p:grpSpPr>
          <a:xfrm>
            <a:off x="8087959" y="2656594"/>
            <a:ext cx="1714778" cy="316305"/>
            <a:chOff x="8657973" y="1239787"/>
            <a:chExt cx="1714778" cy="316305"/>
          </a:xfrm>
        </p:grpSpPr>
        <p:sp>
          <p:nvSpPr>
            <p:cNvPr id="67" name="CuadroTexto 66"/>
            <p:cNvSpPr txBox="1"/>
            <p:nvPr/>
          </p:nvSpPr>
          <p:spPr>
            <a:xfrm>
              <a:off x="8731766" y="1239787"/>
              <a:ext cx="1640985" cy="316305"/>
            </a:xfrm>
            <a:prstGeom prst="rect">
              <a:avLst/>
            </a:prstGeom>
            <a:noFill/>
          </p:spPr>
          <p:txBody>
            <a:bodyPr wrap="square" rtlCol="0">
              <a:spAutoFit/>
            </a:bodyPr>
            <a:lstStyle/>
            <a:p>
              <a:pPr>
                <a:lnSpc>
                  <a:spcPts val="760"/>
                </a:lnSpc>
              </a:pPr>
              <a:r>
                <a:rPr lang="es-ES" sz="800" b="1" dirty="0">
                  <a:solidFill>
                    <a:schemeClr val="accent6">
                      <a:lumMod val="50000"/>
                    </a:schemeClr>
                  </a:solidFill>
                  <a:latin typeface="Arial" charset="0"/>
                  <a:ea typeface="Arial" charset="0"/>
                  <a:cs typeface="Arial" charset="0"/>
                </a:rPr>
                <a:t>Conservas de frutas</a:t>
              </a:r>
            </a:p>
            <a:p>
              <a:pPr>
                <a:lnSpc>
                  <a:spcPct val="150000"/>
                </a:lnSpc>
              </a:pPr>
              <a:r>
                <a:rPr lang="es-ES_tradnl" sz="600" dirty="0">
                  <a:solidFill>
                    <a:schemeClr val="tx1">
                      <a:lumMod val="65000"/>
                      <a:lumOff val="35000"/>
                    </a:schemeClr>
                  </a:solidFill>
                  <a:latin typeface="Arial" charset="0"/>
                  <a:ea typeface="Arial" charset="0"/>
                  <a:cs typeface="Arial" charset="0"/>
                </a:rPr>
                <a:t>US$ 1.3</a:t>
              </a:r>
            </a:p>
          </p:txBody>
        </p:sp>
        <p:sp>
          <p:nvSpPr>
            <p:cNvPr id="68" name="Flecha derecha 67"/>
            <p:cNvSpPr/>
            <p:nvPr/>
          </p:nvSpPr>
          <p:spPr>
            <a:xfrm>
              <a:off x="8657973" y="1261384"/>
              <a:ext cx="129456" cy="119877"/>
            </a:xfrm>
            <a:prstGeom prst="rightArrow">
              <a:avLst/>
            </a:prstGeom>
            <a:solidFill>
              <a:schemeClr val="accent6">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_tradnl"/>
            </a:p>
          </p:txBody>
        </p:sp>
      </p:grpSp>
      <p:grpSp>
        <p:nvGrpSpPr>
          <p:cNvPr id="69" name="Agrupar 68"/>
          <p:cNvGrpSpPr/>
          <p:nvPr/>
        </p:nvGrpSpPr>
        <p:grpSpPr>
          <a:xfrm>
            <a:off x="8087959" y="3142452"/>
            <a:ext cx="1714778" cy="316305"/>
            <a:chOff x="8657973" y="1239787"/>
            <a:chExt cx="1714778" cy="316305"/>
          </a:xfrm>
        </p:grpSpPr>
        <p:sp>
          <p:nvSpPr>
            <p:cNvPr id="70" name="CuadroTexto 69"/>
            <p:cNvSpPr txBox="1"/>
            <p:nvPr/>
          </p:nvSpPr>
          <p:spPr>
            <a:xfrm>
              <a:off x="8731766" y="1239787"/>
              <a:ext cx="1640985" cy="316305"/>
            </a:xfrm>
            <a:prstGeom prst="rect">
              <a:avLst/>
            </a:prstGeom>
            <a:noFill/>
          </p:spPr>
          <p:txBody>
            <a:bodyPr wrap="square" rtlCol="0">
              <a:spAutoFit/>
            </a:bodyPr>
            <a:lstStyle/>
            <a:p>
              <a:pPr>
                <a:lnSpc>
                  <a:spcPts val="760"/>
                </a:lnSpc>
              </a:pPr>
              <a:r>
                <a:rPr lang="es-ES" sz="800" b="1" dirty="0">
                  <a:solidFill>
                    <a:schemeClr val="accent6">
                      <a:lumMod val="50000"/>
                    </a:schemeClr>
                  </a:solidFill>
                  <a:latin typeface="Arial" charset="0"/>
                  <a:ea typeface="Arial" charset="0"/>
                  <a:cs typeface="Arial" charset="0"/>
                </a:rPr>
                <a:t>Jugos de frutas o verduras</a:t>
              </a:r>
            </a:p>
            <a:p>
              <a:pPr>
                <a:lnSpc>
                  <a:spcPct val="150000"/>
                </a:lnSpc>
              </a:pPr>
              <a:r>
                <a:rPr lang="es-ES_tradnl" sz="600" dirty="0">
                  <a:solidFill>
                    <a:schemeClr val="tx1">
                      <a:lumMod val="65000"/>
                      <a:lumOff val="35000"/>
                    </a:schemeClr>
                  </a:solidFill>
                  <a:latin typeface="Arial" charset="0"/>
                  <a:ea typeface="Arial" charset="0"/>
                  <a:cs typeface="Arial" charset="0"/>
                </a:rPr>
                <a:t>US$ 6.4</a:t>
              </a:r>
            </a:p>
          </p:txBody>
        </p:sp>
        <p:sp>
          <p:nvSpPr>
            <p:cNvPr id="71" name="Flecha derecha 70"/>
            <p:cNvSpPr/>
            <p:nvPr/>
          </p:nvSpPr>
          <p:spPr>
            <a:xfrm>
              <a:off x="8657973" y="1261384"/>
              <a:ext cx="129456" cy="119877"/>
            </a:xfrm>
            <a:prstGeom prst="rightArrow">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_tradnl"/>
            </a:p>
          </p:txBody>
        </p:sp>
      </p:grpSp>
      <p:grpSp>
        <p:nvGrpSpPr>
          <p:cNvPr id="72" name="Agrupar 71"/>
          <p:cNvGrpSpPr/>
          <p:nvPr/>
        </p:nvGrpSpPr>
        <p:grpSpPr>
          <a:xfrm>
            <a:off x="8087959" y="3610219"/>
            <a:ext cx="1714778" cy="323057"/>
            <a:chOff x="8657973" y="1261384"/>
            <a:chExt cx="1714778" cy="323057"/>
          </a:xfrm>
        </p:grpSpPr>
        <p:sp>
          <p:nvSpPr>
            <p:cNvPr id="73" name="CuadroTexto 72"/>
            <p:cNvSpPr txBox="1"/>
            <p:nvPr/>
          </p:nvSpPr>
          <p:spPr>
            <a:xfrm>
              <a:off x="8731766" y="1268136"/>
              <a:ext cx="1640985" cy="316305"/>
            </a:xfrm>
            <a:prstGeom prst="rect">
              <a:avLst/>
            </a:prstGeom>
            <a:noFill/>
          </p:spPr>
          <p:txBody>
            <a:bodyPr wrap="square" rtlCol="0">
              <a:spAutoFit/>
            </a:bodyPr>
            <a:lstStyle/>
            <a:p>
              <a:pPr>
                <a:lnSpc>
                  <a:spcPts val="760"/>
                </a:lnSpc>
              </a:pPr>
              <a:r>
                <a:rPr lang="es-ES" sz="800" b="1" dirty="0">
                  <a:solidFill>
                    <a:schemeClr val="accent6">
                      <a:lumMod val="50000"/>
                    </a:schemeClr>
                  </a:solidFill>
                  <a:latin typeface="Arial" charset="0"/>
                  <a:ea typeface="Arial" charset="0"/>
                  <a:cs typeface="Arial" charset="0"/>
                </a:rPr>
                <a:t>Aceite de palma</a:t>
              </a:r>
            </a:p>
            <a:p>
              <a:pPr>
                <a:lnSpc>
                  <a:spcPct val="150000"/>
                </a:lnSpc>
              </a:pPr>
              <a:r>
                <a:rPr lang="es-ES_tradnl" sz="600" dirty="0">
                  <a:solidFill>
                    <a:schemeClr val="tx1">
                      <a:lumMod val="65000"/>
                      <a:lumOff val="35000"/>
                    </a:schemeClr>
                  </a:solidFill>
                  <a:latin typeface="Arial" charset="0"/>
                  <a:ea typeface="Arial" charset="0"/>
                  <a:cs typeface="Arial" charset="0"/>
                </a:rPr>
                <a:t>US$ 717.7</a:t>
              </a:r>
            </a:p>
          </p:txBody>
        </p:sp>
        <p:sp>
          <p:nvSpPr>
            <p:cNvPr id="74" name="Flecha derecha 73"/>
            <p:cNvSpPr/>
            <p:nvPr/>
          </p:nvSpPr>
          <p:spPr>
            <a:xfrm>
              <a:off x="8657973" y="1261384"/>
              <a:ext cx="129456" cy="119877"/>
            </a:xfrm>
            <a:prstGeom prst="rightArrow">
              <a:avLst/>
            </a:prstGeom>
            <a:solidFill>
              <a:schemeClr val="accent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_tradnl"/>
            </a:p>
          </p:txBody>
        </p:sp>
      </p:grpSp>
      <p:sp>
        <p:nvSpPr>
          <p:cNvPr id="49" name="CuadroTexto 48">
            <a:extLst>
              <a:ext uri="{FF2B5EF4-FFF2-40B4-BE49-F238E27FC236}">
                <a16:creationId xmlns:a16="http://schemas.microsoft.com/office/drawing/2014/main" xmlns="" id="{EB66111A-ECF1-4D96-A296-9A309BE82C6B}"/>
              </a:ext>
            </a:extLst>
          </p:cNvPr>
          <p:cNvSpPr txBox="1"/>
          <p:nvPr/>
        </p:nvSpPr>
        <p:spPr>
          <a:xfrm>
            <a:off x="952944" y="771428"/>
            <a:ext cx="3454467" cy="230832"/>
          </a:xfrm>
          <a:prstGeom prst="rect">
            <a:avLst/>
          </a:prstGeom>
          <a:noFill/>
        </p:spPr>
        <p:txBody>
          <a:bodyPr wrap="square" rtlCol="0">
            <a:spAutoFit/>
          </a:bodyPr>
          <a:lstStyle/>
          <a:p>
            <a:r>
              <a:rPr lang="es-ES_tradnl" sz="900" b="1" dirty="0">
                <a:solidFill>
                  <a:schemeClr val="accent6">
                    <a:lumMod val="50000"/>
                  </a:schemeClr>
                </a:solidFill>
                <a:latin typeface="Arial" charset="0"/>
                <a:ea typeface="Arial" charset="0"/>
                <a:cs typeface="Arial" charset="0"/>
              </a:rPr>
              <a:t>BALANZA COMERCIAL NO PETROLERA (MILLONES USD) </a:t>
            </a:r>
          </a:p>
        </p:txBody>
      </p:sp>
      <p:sp>
        <p:nvSpPr>
          <p:cNvPr id="47" name="CuadroTexto 46">
            <a:extLst>
              <a:ext uri="{FF2B5EF4-FFF2-40B4-BE49-F238E27FC236}">
                <a16:creationId xmlns:a16="http://schemas.microsoft.com/office/drawing/2014/main" xmlns="" id="{2B265AE6-BFE5-46D2-AB36-9057DBE58956}"/>
              </a:ext>
            </a:extLst>
          </p:cNvPr>
          <p:cNvSpPr txBox="1"/>
          <p:nvPr/>
        </p:nvSpPr>
        <p:spPr>
          <a:xfrm>
            <a:off x="835855" y="3981742"/>
            <a:ext cx="3582561" cy="461665"/>
          </a:xfrm>
          <a:prstGeom prst="rect">
            <a:avLst/>
          </a:prstGeom>
          <a:noFill/>
        </p:spPr>
        <p:txBody>
          <a:bodyPr wrap="square" rtlCol="0">
            <a:spAutoFit/>
          </a:bodyPr>
          <a:lstStyle/>
          <a:p>
            <a:r>
              <a:rPr lang="es-ES_tradnl" sz="800" b="1" dirty="0">
                <a:solidFill>
                  <a:schemeClr val="accent6">
                    <a:lumMod val="50000"/>
                  </a:schemeClr>
                </a:solidFill>
                <a:latin typeface="Arial" charset="0"/>
                <a:ea typeface="Arial" charset="0"/>
                <a:cs typeface="Arial" charset="0"/>
              </a:rPr>
              <a:t>EXPORTACIONES DE ECUADOR A LA UNIÓN ECONÓMICA EUROASIÁTICA  POR SECTOR MILLONES USD		</a:t>
            </a:r>
          </a:p>
        </p:txBody>
      </p:sp>
      <p:graphicFrame>
        <p:nvGraphicFramePr>
          <p:cNvPr id="54" name="Marcador de contenido 43"/>
          <p:cNvGraphicFramePr>
            <a:graphicFrameLocks noGrp="1"/>
          </p:cNvGraphicFramePr>
          <p:nvPr>
            <p:extLst>
              <p:ext uri="{D42A27DB-BD31-4B8C-83A1-F6EECF244321}">
                <p14:modId xmlns:p14="http://schemas.microsoft.com/office/powerpoint/2010/main" val="2380721066"/>
              </p:ext>
            </p:extLst>
          </p:nvPr>
        </p:nvGraphicFramePr>
        <p:xfrm>
          <a:off x="886331" y="993489"/>
          <a:ext cx="3481607" cy="13400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5" name="Gráfico 54">
            <a:extLst>
              <a:ext uri="{FF2B5EF4-FFF2-40B4-BE49-F238E27FC236}">
                <a16:creationId xmlns:a16="http://schemas.microsoft.com/office/drawing/2014/main" xmlns="" id="{00000000-0008-0000-0100-000003000000}"/>
              </a:ext>
            </a:extLst>
          </p:cNvPr>
          <p:cNvGraphicFramePr>
            <a:graphicFrameLocks/>
          </p:cNvGraphicFramePr>
          <p:nvPr>
            <p:extLst>
              <p:ext uri="{D42A27DB-BD31-4B8C-83A1-F6EECF244321}">
                <p14:modId xmlns:p14="http://schemas.microsoft.com/office/powerpoint/2010/main" val="2319550349"/>
              </p:ext>
            </p:extLst>
          </p:nvPr>
        </p:nvGraphicFramePr>
        <p:xfrm>
          <a:off x="1030079" y="4093606"/>
          <a:ext cx="3168906" cy="1496893"/>
        </p:xfrm>
        <a:graphic>
          <a:graphicData uri="http://schemas.openxmlformats.org/drawingml/2006/chart">
            <c:chart xmlns:c="http://schemas.openxmlformats.org/drawingml/2006/chart" xmlns:r="http://schemas.openxmlformats.org/officeDocument/2006/relationships" r:id="rId5"/>
          </a:graphicData>
        </a:graphic>
      </p:graphicFrame>
      <p:cxnSp>
        <p:nvCxnSpPr>
          <p:cNvPr id="56" name="Conector recto 55"/>
          <p:cNvCxnSpPr/>
          <p:nvPr/>
        </p:nvCxnSpPr>
        <p:spPr>
          <a:xfrm>
            <a:off x="1030079" y="974736"/>
            <a:ext cx="3224932"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Conector recto 56"/>
          <p:cNvCxnSpPr/>
          <p:nvPr/>
        </p:nvCxnSpPr>
        <p:spPr>
          <a:xfrm flipV="1">
            <a:off x="886331" y="4250818"/>
            <a:ext cx="3368680" cy="14044"/>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0" name="Tabla 9"/>
          <p:cNvGraphicFramePr>
            <a:graphicFrameLocks noGrp="1"/>
          </p:cNvGraphicFramePr>
          <p:nvPr>
            <p:extLst>
              <p:ext uri="{D42A27DB-BD31-4B8C-83A1-F6EECF244321}">
                <p14:modId xmlns:p14="http://schemas.microsoft.com/office/powerpoint/2010/main" val="2172678958"/>
              </p:ext>
            </p:extLst>
          </p:nvPr>
        </p:nvGraphicFramePr>
        <p:xfrm>
          <a:off x="858803" y="2284784"/>
          <a:ext cx="3403418" cy="1699320"/>
        </p:xfrm>
        <a:graphic>
          <a:graphicData uri="http://schemas.openxmlformats.org/drawingml/2006/table">
            <a:tbl>
              <a:tblPr/>
              <a:tblGrid>
                <a:gridCol w="1907088">
                  <a:extLst>
                    <a:ext uri="{9D8B030D-6E8A-4147-A177-3AD203B41FA5}">
                      <a16:colId xmlns:a16="http://schemas.microsoft.com/office/drawing/2014/main" xmlns="" val="2816480959"/>
                    </a:ext>
                  </a:extLst>
                </a:gridCol>
                <a:gridCol w="748165">
                  <a:extLst>
                    <a:ext uri="{9D8B030D-6E8A-4147-A177-3AD203B41FA5}">
                      <a16:colId xmlns:a16="http://schemas.microsoft.com/office/drawing/2014/main" xmlns="" val="3494510185"/>
                    </a:ext>
                  </a:extLst>
                </a:gridCol>
                <a:gridCol w="748165">
                  <a:extLst>
                    <a:ext uri="{9D8B030D-6E8A-4147-A177-3AD203B41FA5}">
                      <a16:colId xmlns:a16="http://schemas.microsoft.com/office/drawing/2014/main" xmlns="" val="1637058133"/>
                    </a:ext>
                  </a:extLst>
                </a:gridCol>
              </a:tblGrid>
              <a:tr h="298608">
                <a:tc gridSpan="3">
                  <a:txBody>
                    <a:bodyPr/>
                    <a:lstStyle/>
                    <a:p>
                      <a:pPr algn="l" rtl="0" fontAlgn="ctr"/>
                      <a:r>
                        <a:rPr lang="es-EC" sz="900" b="1" i="0" u="none" strike="noStrike" dirty="0">
                          <a:solidFill>
                            <a:srgbClr val="385723"/>
                          </a:solidFill>
                          <a:effectLst/>
                          <a:latin typeface="Arial" panose="020B0604020202020204" pitchFamily="34" charset="0"/>
                        </a:rPr>
                        <a:t>PRODUCTOS EXPORTADOS ECUADOR – UNIÓN ECONÓMICA EUROASIÁTICA (MILES USD)</a:t>
                      </a:r>
                    </a:p>
                  </a:txBody>
                  <a:tcPr marL="9525" marR="9525" marT="9525" marB="0" anchor="ctr">
                    <a:lnL>
                      <a:noFill/>
                    </a:lnL>
                    <a:lnR>
                      <a:noFill/>
                    </a:lnR>
                    <a:lnT>
                      <a:noFill/>
                    </a:lnT>
                    <a:lnB w="12700" cap="flat" cmpd="sng" algn="ctr">
                      <a:solidFill>
                        <a:srgbClr val="385723"/>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xmlns="" val="1209425010"/>
                  </a:ext>
                </a:extLst>
              </a:tr>
              <a:tr h="186630">
                <a:tc rowSpan="2">
                  <a:txBody>
                    <a:bodyPr/>
                    <a:lstStyle/>
                    <a:p>
                      <a:pPr algn="l" rtl="0" fontAlgn="ctr"/>
                      <a:r>
                        <a:rPr lang="es-EC" sz="700" b="1" i="0" u="none" strike="noStrike" dirty="0">
                          <a:solidFill>
                            <a:srgbClr val="595959"/>
                          </a:solidFill>
                          <a:effectLst/>
                          <a:latin typeface="Arial" panose="020B0604020202020204" pitchFamily="34" charset="0"/>
                        </a:rPr>
                        <a:t>DESCRIPCIÓN</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700" b="1" i="0" u="none" strike="noStrike" dirty="0">
                          <a:solidFill>
                            <a:srgbClr val="595959"/>
                          </a:solidFill>
                          <a:effectLst/>
                          <a:latin typeface="Arial" panose="020B0604020202020204" pitchFamily="34" charset="0"/>
                        </a:rPr>
                        <a:t>2017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700" b="1" i="0" u="none" strike="noStrike">
                          <a:solidFill>
                            <a:srgbClr val="595959"/>
                          </a:solidFill>
                          <a:effectLst/>
                          <a:latin typeface="Arial" panose="020B0604020202020204" pitchFamily="34" charset="0"/>
                        </a:rPr>
                        <a:t>2018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extLst>
                  <a:ext uri="{0D108BD9-81ED-4DB2-BD59-A6C34878D82A}">
                    <a16:rowId xmlns:a16="http://schemas.microsoft.com/office/drawing/2014/main" xmlns="" val="2989928053"/>
                  </a:ext>
                </a:extLst>
              </a:tr>
              <a:tr h="113844">
                <a:tc vMerge="1">
                  <a:txBody>
                    <a:bodyPr/>
                    <a:lstStyle/>
                    <a:p>
                      <a:endParaRPr lang="es-EC"/>
                    </a:p>
                  </a:txBody>
                  <a:tcPr/>
                </a:tc>
                <a:tc>
                  <a:txBody>
                    <a:bodyPr/>
                    <a:lstStyle/>
                    <a:p>
                      <a:pPr algn="ctr" rtl="0" fontAlgn="ctr"/>
                      <a:r>
                        <a:rPr lang="es-EC" sz="700" b="0" i="0" u="none" strike="noStrike" dirty="0">
                          <a:solidFill>
                            <a:srgbClr val="595959"/>
                          </a:solidFill>
                          <a:effectLst/>
                          <a:latin typeface="Arial" panose="020B0604020202020204" pitchFamily="34" charset="0"/>
                        </a:rPr>
                        <a:t>Ene-Dic</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s-EC" sz="700" b="0" i="0" u="none" strike="noStrike" dirty="0">
                          <a:solidFill>
                            <a:srgbClr val="595959"/>
                          </a:solidFill>
                          <a:effectLst/>
                          <a:latin typeface="Arial" panose="020B0604020202020204" pitchFamily="34" charset="0"/>
                        </a:rPr>
                        <a:t>Ene-</a:t>
                      </a:r>
                      <a:r>
                        <a:rPr lang="es-EC" sz="700" b="0" i="0" u="none" strike="noStrike" dirty="0" err="1">
                          <a:solidFill>
                            <a:srgbClr val="595959"/>
                          </a:solidFill>
                          <a:effectLst/>
                          <a:latin typeface="Arial" panose="020B0604020202020204" pitchFamily="34" charset="0"/>
                        </a:rPr>
                        <a:t>May</a:t>
                      </a:r>
                      <a:endParaRPr lang="es-EC" sz="700" b="0" i="0" u="none" strike="noStrike" dirty="0">
                        <a:solidFill>
                          <a:srgbClr val="595959"/>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3082397369"/>
                  </a:ext>
                </a:extLst>
              </a:tr>
              <a:tr h="228115">
                <a:tc>
                  <a:txBody>
                    <a:bodyPr/>
                    <a:lstStyle/>
                    <a:p>
                      <a:pPr algn="l" rtl="0" fontAlgn="ctr"/>
                      <a:r>
                        <a:rPr lang="es-EC" sz="700" b="0" i="0" u="none" strike="noStrike">
                          <a:solidFill>
                            <a:srgbClr val="595959"/>
                          </a:solidFill>
                          <a:effectLst/>
                          <a:latin typeface="Arial" panose="020B0604020202020204" pitchFamily="34" charset="0"/>
                        </a:rPr>
                        <a:t>Las demás bananas frescas tipo «cavendish valery»</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a:solidFill>
                            <a:srgbClr val="595959"/>
                          </a:solidFill>
                          <a:effectLst/>
                          <a:latin typeface="Arial" panose="020B0604020202020204" pitchFamily="34" charset="0"/>
                        </a:rPr>
                        <a:t>632,377</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dirty="0">
                          <a:solidFill>
                            <a:srgbClr val="595959"/>
                          </a:solidFill>
                          <a:effectLst/>
                          <a:latin typeface="Arial" panose="020B0604020202020204" pitchFamily="34" charset="0"/>
                        </a:rPr>
                        <a:t>297,023</a:t>
                      </a:r>
                    </a:p>
                  </a:txBody>
                  <a:tcPr marL="9525" marR="9525" marT="9525" marB="0" anchor="ctr">
                    <a:lnL>
                      <a:noFill/>
                    </a:lnL>
                    <a:lnR>
                      <a:noFill/>
                    </a:lnR>
                    <a:lnT>
                      <a:noFill/>
                    </a:lnT>
                    <a:lnB>
                      <a:noFill/>
                    </a:lnB>
                    <a:solidFill>
                      <a:srgbClr val="E2F0D9"/>
                    </a:solidFill>
                  </a:tcPr>
                </a:tc>
                <a:extLst>
                  <a:ext uri="{0D108BD9-81ED-4DB2-BD59-A6C34878D82A}">
                    <a16:rowId xmlns:a16="http://schemas.microsoft.com/office/drawing/2014/main" xmlns="" val="1122016663"/>
                  </a:ext>
                </a:extLst>
              </a:tr>
              <a:tr h="185343">
                <a:tc>
                  <a:txBody>
                    <a:bodyPr/>
                    <a:lstStyle/>
                    <a:p>
                      <a:pPr algn="l" rtl="0" fontAlgn="ctr"/>
                      <a:r>
                        <a:rPr lang="es-EC" sz="700" b="0" i="0" u="none" strike="noStrike" dirty="0">
                          <a:solidFill>
                            <a:srgbClr val="595959"/>
                          </a:solidFill>
                          <a:effectLst/>
                          <a:latin typeface="Arial" panose="020B0604020202020204" pitchFamily="34" charset="0"/>
                        </a:rPr>
                        <a:t>Rosas frescas cortadas</a:t>
                      </a:r>
                    </a:p>
                  </a:txBody>
                  <a:tcPr marL="9525" marR="9525" marT="9525" marB="0" anchor="ctr">
                    <a:lnL>
                      <a:noFill/>
                    </a:lnL>
                    <a:lnR>
                      <a:noFill/>
                    </a:lnR>
                    <a:lnT>
                      <a:noFill/>
                    </a:lnT>
                    <a:lnB>
                      <a:noFill/>
                    </a:lnB>
                    <a:solidFill>
                      <a:srgbClr val="FFFFFF"/>
                    </a:solidFill>
                  </a:tcPr>
                </a:tc>
                <a:tc>
                  <a:txBody>
                    <a:bodyPr/>
                    <a:lstStyle/>
                    <a:p>
                      <a:pPr algn="ctr" rtl="0" fontAlgn="ctr"/>
                      <a:r>
                        <a:rPr lang="es-EC" sz="700" b="0" i="0" u="none" strike="noStrike">
                          <a:solidFill>
                            <a:srgbClr val="595959"/>
                          </a:solidFill>
                          <a:effectLst/>
                          <a:latin typeface="Arial" panose="020B0604020202020204" pitchFamily="34" charset="0"/>
                        </a:rPr>
                        <a:t>147,150</a:t>
                      </a:r>
                    </a:p>
                  </a:txBody>
                  <a:tcPr marL="9525" marR="9525" marT="9525" marB="0" anchor="ctr">
                    <a:lnL>
                      <a:noFill/>
                    </a:lnL>
                    <a:lnR>
                      <a:noFill/>
                    </a:lnR>
                    <a:lnT>
                      <a:noFill/>
                    </a:lnT>
                    <a:lnB>
                      <a:noFill/>
                    </a:lnB>
                    <a:solidFill>
                      <a:srgbClr val="FFFFFF"/>
                    </a:solidFill>
                  </a:tcPr>
                </a:tc>
                <a:tc>
                  <a:txBody>
                    <a:bodyPr/>
                    <a:lstStyle/>
                    <a:p>
                      <a:pPr algn="ctr" rtl="0" fontAlgn="ctr"/>
                      <a:r>
                        <a:rPr lang="es-EC" sz="700" b="0" i="0" u="none" strike="noStrike" dirty="0">
                          <a:solidFill>
                            <a:srgbClr val="595959"/>
                          </a:solidFill>
                          <a:effectLst/>
                          <a:latin typeface="Arial" panose="020B0604020202020204" pitchFamily="34" charset="0"/>
                        </a:rPr>
                        <a:t>69,474</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xmlns="" val="260515304"/>
                  </a:ext>
                </a:extLst>
              </a:tr>
              <a:tr h="251951">
                <a:tc>
                  <a:txBody>
                    <a:bodyPr/>
                    <a:lstStyle/>
                    <a:p>
                      <a:pPr algn="l" rtl="0" fontAlgn="ctr"/>
                      <a:r>
                        <a:rPr lang="es-EC" sz="700" b="0" i="0" u="none" strike="noStrike" dirty="0">
                          <a:solidFill>
                            <a:srgbClr val="595959"/>
                          </a:solidFill>
                          <a:effectLst/>
                          <a:latin typeface="Arial" panose="020B0604020202020204" pitchFamily="34" charset="0"/>
                        </a:rPr>
                        <a:t>Demás camarones, langostinos y demás decápodos congelados </a:t>
                      </a:r>
                      <a:r>
                        <a:rPr lang="es-EC" sz="700" b="0" i="0" u="none" strike="noStrike" dirty="0" err="1">
                          <a:solidFill>
                            <a:srgbClr val="595959"/>
                          </a:solidFill>
                          <a:effectLst/>
                          <a:latin typeface="Arial" panose="020B0604020202020204" pitchFamily="34" charset="0"/>
                        </a:rPr>
                        <a:t>ncop</a:t>
                      </a:r>
                      <a:endParaRPr lang="es-EC" sz="700" b="0" i="0" u="none" strike="noStrike" dirty="0">
                        <a:solidFill>
                          <a:srgbClr val="595959"/>
                        </a:solidFill>
                        <a:effectLst/>
                        <a:latin typeface="Arial" panose="020B0604020202020204" pitchFamily="34" charset="0"/>
                      </a:endParaRP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a:solidFill>
                            <a:srgbClr val="595959"/>
                          </a:solidFill>
                          <a:effectLst/>
                          <a:latin typeface="Arial" panose="020B0604020202020204" pitchFamily="34" charset="0"/>
                        </a:rPr>
                        <a:t>25,761</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dirty="0">
                          <a:solidFill>
                            <a:srgbClr val="595959"/>
                          </a:solidFill>
                          <a:effectLst/>
                          <a:latin typeface="Arial" panose="020B0604020202020204" pitchFamily="34" charset="0"/>
                        </a:rPr>
                        <a:t>9,853</a:t>
                      </a:r>
                    </a:p>
                  </a:txBody>
                  <a:tcPr marL="9525" marR="9525" marT="9525" marB="0" anchor="ctr">
                    <a:lnL>
                      <a:noFill/>
                    </a:lnL>
                    <a:lnR>
                      <a:noFill/>
                    </a:lnR>
                    <a:lnT>
                      <a:noFill/>
                    </a:lnT>
                    <a:lnB>
                      <a:noFill/>
                    </a:lnB>
                    <a:solidFill>
                      <a:srgbClr val="E2F0D9"/>
                    </a:solidFill>
                  </a:tcPr>
                </a:tc>
                <a:extLst>
                  <a:ext uri="{0D108BD9-81ED-4DB2-BD59-A6C34878D82A}">
                    <a16:rowId xmlns:a16="http://schemas.microsoft.com/office/drawing/2014/main" xmlns="" val="4099452423"/>
                  </a:ext>
                </a:extLst>
              </a:tr>
              <a:tr h="180517">
                <a:tc>
                  <a:txBody>
                    <a:bodyPr/>
                    <a:lstStyle/>
                    <a:p>
                      <a:pPr algn="l" rtl="0" fontAlgn="ctr"/>
                      <a:r>
                        <a:rPr lang="es-EC" sz="700" b="0" i="0" u="none" strike="noStrike">
                          <a:solidFill>
                            <a:srgbClr val="595959"/>
                          </a:solidFill>
                          <a:effectLst/>
                          <a:latin typeface="Arial" panose="020B0604020202020204" pitchFamily="34" charset="0"/>
                        </a:rPr>
                        <a:t>Extractos, esencias y concentrados de café</a:t>
                      </a:r>
                    </a:p>
                  </a:txBody>
                  <a:tcPr marL="9525" marR="9525" marT="9525" marB="0" anchor="ctr">
                    <a:lnL>
                      <a:noFill/>
                    </a:lnL>
                    <a:lnR>
                      <a:noFill/>
                    </a:lnR>
                    <a:lnT>
                      <a:noFill/>
                    </a:lnT>
                    <a:lnB>
                      <a:noFill/>
                    </a:lnB>
                    <a:solidFill>
                      <a:srgbClr val="FFFFFF"/>
                    </a:solidFill>
                  </a:tcPr>
                </a:tc>
                <a:tc>
                  <a:txBody>
                    <a:bodyPr/>
                    <a:lstStyle/>
                    <a:p>
                      <a:pPr algn="ctr" rtl="0" fontAlgn="ctr"/>
                      <a:r>
                        <a:rPr lang="es-EC" sz="700" b="0" i="0" u="none" strike="noStrike">
                          <a:solidFill>
                            <a:srgbClr val="595959"/>
                          </a:solidFill>
                          <a:effectLst/>
                          <a:latin typeface="Arial" panose="020B0604020202020204" pitchFamily="34" charset="0"/>
                        </a:rPr>
                        <a:t>22,842</a:t>
                      </a:r>
                    </a:p>
                  </a:txBody>
                  <a:tcPr marL="9525" marR="9525" marT="9525" marB="0" anchor="ctr">
                    <a:lnL>
                      <a:noFill/>
                    </a:lnL>
                    <a:lnR>
                      <a:noFill/>
                    </a:lnR>
                    <a:lnT>
                      <a:noFill/>
                    </a:lnT>
                    <a:lnB>
                      <a:noFill/>
                    </a:lnB>
                    <a:solidFill>
                      <a:srgbClr val="FFFFFF"/>
                    </a:solidFill>
                  </a:tcPr>
                </a:tc>
                <a:tc>
                  <a:txBody>
                    <a:bodyPr/>
                    <a:lstStyle/>
                    <a:p>
                      <a:pPr algn="ctr" rtl="0" fontAlgn="ctr"/>
                      <a:r>
                        <a:rPr lang="es-EC" sz="700" b="0" i="0" u="none" strike="noStrike" dirty="0">
                          <a:solidFill>
                            <a:srgbClr val="595959"/>
                          </a:solidFill>
                          <a:effectLst/>
                          <a:latin typeface="Arial" panose="020B0604020202020204" pitchFamily="34" charset="0"/>
                        </a:rPr>
                        <a:t>4,377</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xmlns="" val="4016754707"/>
                  </a:ext>
                </a:extLst>
              </a:tr>
              <a:tr h="251951">
                <a:tc>
                  <a:txBody>
                    <a:bodyPr/>
                    <a:lstStyle/>
                    <a:p>
                      <a:pPr algn="l" rtl="0" fontAlgn="ctr"/>
                      <a:r>
                        <a:rPr lang="es-EC" sz="700" b="0" i="0" u="none" strike="noStrike" dirty="0">
                          <a:solidFill>
                            <a:srgbClr val="595959"/>
                          </a:solidFill>
                          <a:effectLst/>
                          <a:latin typeface="Arial" panose="020B0604020202020204" pitchFamily="34" charset="0"/>
                        </a:rPr>
                        <a:t>Banana orito (musa </a:t>
                      </a:r>
                      <a:r>
                        <a:rPr lang="es-EC" sz="700" b="0" i="0" u="none" strike="noStrike" dirty="0" err="1">
                          <a:solidFill>
                            <a:srgbClr val="595959"/>
                          </a:solidFill>
                          <a:effectLst/>
                          <a:latin typeface="Arial" panose="020B0604020202020204" pitchFamily="34" charset="0"/>
                        </a:rPr>
                        <a:t>acuminata</a:t>
                      </a:r>
                      <a:r>
                        <a:rPr lang="es-EC" sz="700" b="0" i="0" u="none" strike="noStrike" dirty="0">
                          <a:solidFill>
                            <a:srgbClr val="595959"/>
                          </a:solidFill>
                          <a:effectLst/>
                          <a:latin typeface="Arial" panose="020B0604020202020204" pitchFamily="34" charset="0"/>
                        </a:rPr>
                        <a:t>)</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dirty="0">
                          <a:solidFill>
                            <a:srgbClr val="595959"/>
                          </a:solidFill>
                          <a:effectLst/>
                          <a:latin typeface="Arial" panose="020B0604020202020204" pitchFamily="34" charset="0"/>
                        </a:rPr>
                        <a:t>7,626</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dirty="0">
                          <a:solidFill>
                            <a:srgbClr val="595959"/>
                          </a:solidFill>
                          <a:effectLst/>
                          <a:latin typeface="Arial" panose="020B0604020202020204" pitchFamily="34" charset="0"/>
                        </a:rPr>
                        <a:t>3,407</a:t>
                      </a:r>
                    </a:p>
                  </a:txBody>
                  <a:tcPr marL="9525" marR="9525" marT="9525" marB="0" anchor="ctr">
                    <a:lnL>
                      <a:noFill/>
                    </a:lnL>
                    <a:lnR>
                      <a:noFill/>
                    </a:lnR>
                    <a:lnT>
                      <a:noFill/>
                    </a:lnT>
                    <a:lnB>
                      <a:noFill/>
                    </a:lnB>
                    <a:solidFill>
                      <a:srgbClr val="E2F0D9"/>
                    </a:solidFill>
                  </a:tcPr>
                </a:tc>
                <a:extLst>
                  <a:ext uri="{0D108BD9-81ED-4DB2-BD59-A6C34878D82A}">
                    <a16:rowId xmlns:a16="http://schemas.microsoft.com/office/drawing/2014/main" xmlns="" val="297700070"/>
                  </a:ext>
                </a:extLst>
              </a:tr>
            </a:tbl>
          </a:graphicData>
        </a:graphic>
      </p:graphicFrame>
      <p:graphicFrame>
        <p:nvGraphicFramePr>
          <p:cNvPr id="14" name="Tabla 13"/>
          <p:cNvGraphicFramePr>
            <a:graphicFrameLocks noGrp="1"/>
          </p:cNvGraphicFramePr>
          <p:nvPr>
            <p:extLst>
              <p:ext uri="{D42A27DB-BD31-4B8C-83A1-F6EECF244321}">
                <p14:modId xmlns:p14="http://schemas.microsoft.com/office/powerpoint/2010/main" val="2158860516"/>
              </p:ext>
            </p:extLst>
          </p:nvPr>
        </p:nvGraphicFramePr>
        <p:xfrm>
          <a:off x="819064" y="5560426"/>
          <a:ext cx="3454870" cy="1820884"/>
        </p:xfrm>
        <a:graphic>
          <a:graphicData uri="http://schemas.openxmlformats.org/drawingml/2006/table">
            <a:tbl>
              <a:tblPr/>
              <a:tblGrid>
                <a:gridCol w="1935918">
                  <a:extLst>
                    <a:ext uri="{9D8B030D-6E8A-4147-A177-3AD203B41FA5}">
                      <a16:colId xmlns:a16="http://schemas.microsoft.com/office/drawing/2014/main" xmlns="" val="2866476498"/>
                    </a:ext>
                  </a:extLst>
                </a:gridCol>
                <a:gridCol w="759476">
                  <a:extLst>
                    <a:ext uri="{9D8B030D-6E8A-4147-A177-3AD203B41FA5}">
                      <a16:colId xmlns:a16="http://schemas.microsoft.com/office/drawing/2014/main" xmlns="" val="2566968091"/>
                    </a:ext>
                  </a:extLst>
                </a:gridCol>
                <a:gridCol w="759476">
                  <a:extLst>
                    <a:ext uri="{9D8B030D-6E8A-4147-A177-3AD203B41FA5}">
                      <a16:colId xmlns:a16="http://schemas.microsoft.com/office/drawing/2014/main" xmlns="" val="507571438"/>
                    </a:ext>
                  </a:extLst>
                </a:gridCol>
              </a:tblGrid>
              <a:tr h="287537">
                <a:tc gridSpan="3">
                  <a:txBody>
                    <a:bodyPr/>
                    <a:lstStyle/>
                    <a:p>
                      <a:pPr algn="l" rtl="0" fontAlgn="ctr"/>
                      <a:r>
                        <a:rPr lang="es-EC" sz="900" b="1" i="0" u="none" strike="noStrike">
                          <a:solidFill>
                            <a:srgbClr val="385723"/>
                          </a:solidFill>
                          <a:effectLst/>
                          <a:latin typeface="Arial" panose="020B0604020202020204" pitchFamily="34" charset="0"/>
                        </a:rPr>
                        <a:t>PRODUCTOS IMPORTADOS ECUADOR –  UNIÓN ECONÓMICA EUROASIÁTICA (MILES USD)</a:t>
                      </a:r>
                    </a:p>
                  </a:txBody>
                  <a:tcPr marL="9525" marR="9525" marT="9525" marB="0" anchor="ctr">
                    <a:lnL>
                      <a:noFill/>
                    </a:lnL>
                    <a:lnR>
                      <a:noFill/>
                    </a:lnR>
                    <a:lnT>
                      <a:noFill/>
                    </a:lnT>
                    <a:lnB w="12700" cap="flat" cmpd="sng" algn="ctr">
                      <a:solidFill>
                        <a:srgbClr val="385723"/>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xmlns="" val="3077474871"/>
                  </a:ext>
                </a:extLst>
              </a:tr>
              <a:tr h="137595">
                <a:tc rowSpan="2">
                  <a:txBody>
                    <a:bodyPr/>
                    <a:lstStyle/>
                    <a:p>
                      <a:pPr algn="l" rtl="0" fontAlgn="ctr"/>
                      <a:r>
                        <a:rPr lang="es-EC" sz="700" b="1" i="0" u="none" strike="noStrike" dirty="0">
                          <a:solidFill>
                            <a:srgbClr val="595959"/>
                          </a:solidFill>
                          <a:effectLst/>
                          <a:latin typeface="Arial" panose="020B0604020202020204" pitchFamily="34" charset="0"/>
                        </a:rPr>
                        <a:t>DESCRIPCIÓN</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700" b="1" i="0" u="none" strike="noStrike">
                          <a:solidFill>
                            <a:srgbClr val="595959"/>
                          </a:solidFill>
                          <a:effectLst/>
                          <a:latin typeface="Arial" panose="020B0604020202020204" pitchFamily="34" charset="0"/>
                        </a:rPr>
                        <a:t>2017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700" b="1" i="0" u="none" strike="noStrike">
                          <a:solidFill>
                            <a:srgbClr val="595959"/>
                          </a:solidFill>
                          <a:effectLst/>
                          <a:latin typeface="Arial" panose="020B0604020202020204" pitchFamily="34" charset="0"/>
                        </a:rPr>
                        <a:t>2018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extLst>
                  <a:ext uri="{0D108BD9-81ED-4DB2-BD59-A6C34878D82A}">
                    <a16:rowId xmlns:a16="http://schemas.microsoft.com/office/drawing/2014/main" xmlns="" val="558678091"/>
                  </a:ext>
                </a:extLst>
              </a:tr>
              <a:tr h="137595">
                <a:tc vMerge="1">
                  <a:txBody>
                    <a:bodyPr/>
                    <a:lstStyle/>
                    <a:p>
                      <a:endParaRPr lang="es-EC"/>
                    </a:p>
                  </a:txBody>
                  <a:tcPr/>
                </a:tc>
                <a:tc>
                  <a:txBody>
                    <a:bodyPr/>
                    <a:lstStyle/>
                    <a:p>
                      <a:pPr algn="ctr" rtl="0" fontAlgn="ctr"/>
                      <a:r>
                        <a:rPr lang="es-EC" sz="600" b="0" i="0" u="none" strike="noStrike">
                          <a:solidFill>
                            <a:srgbClr val="595959"/>
                          </a:solidFill>
                          <a:effectLst/>
                          <a:latin typeface="Arial" panose="020B0604020202020204" pitchFamily="34" charset="0"/>
                        </a:rPr>
                        <a:t>Ene-Dic</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s-EC" sz="600" b="0" i="0" u="none" strike="noStrike">
                          <a:solidFill>
                            <a:srgbClr val="595959"/>
                          </a:solidFill>
                          <a:effectLst/>
                          <a:latin typeface="Arial" panose="020B0604020202020204" pitchFamily="34" charset="0"/>
                        </a:rPr>
                        <a:t>Ene-May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4135277307"/>
                  </a:ext>
                </a:extLst>
              </a:tr>
              <a:tr h="256384">
                <a:tc>
                  <a:txBody>
                    <a:bodyPr/>
                    <a:lstStyle/>
                    <a:p>
                      <a:pPr algn="l" rtl="0" fontAlgn="ctr"/>
                      <a:r>
                        <a:rPr lang="es-EC" sz="700" b="0" i="0" u="none" strike="noStrike">
                          <a:solidFill>
                            <a:srgbClr val="595959"/>
                          </a:solidFill>
                          <a:effectLst/>
                          <a:latin typeface="Arial" panose="020B0604020202020204" pitchFamily="34" charset="0"/>
                        </a:rPr>
                        <a:t>Fertilizante con porcentaje de nitrógeno entre 45% y 46%</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a:solidFill>
                            <a:srgbClr val="595959"/>
                          </a:solidFill>
                          <a:effectLst/>
                          <a:latin typeface="Arial" panose="020B0604020202020204" pitchFamily="34" charset="0"/>
                        </a:rPr>
                        <a:t>22,568</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a:solidFill>
                            <a:srgbClr val="595959"/>
                          </a:solidFill>
                          <a:effectLst/>
                          <a:latin typeface="Arial" panose="020B0604020202020204" pitchFamily="34" charset="0"/>
                        </a:rPr>
                        <a:t>24,262</a:t>
                      </a:r>
                    </a:p>
                  </a:txBody>
                  <a:tcPr marL="9525" marR="9525" marT="9525" marB="0" anchor="ctr">
                    <a:lnL>
                      <a:noFill/>
                    </a:lnL>
                    <a:lnR>
                      <a:noFill/>
                    </a:lnR>
                    <a:lnT>
                      <a:noFill/>
                    </a:lnT>
                    <a:lnB>
                      <a:noFill/>
                    </a:lnB>
                    <a:solidFill>
                      <a:srgbClr val="E2F0D9"/>
                    </a:solidFill>
                  </a:tcPr>
                </a:tc>
                <a:extLst>
                  <a:ext uri="{0D108BD9-81ED-4DB2-BD59-A6C34878D82A}">
                    <a16:rowId xmlns:a16="http://schemas.microsoft.com/office/drawing/2014/main" xmlns="" val="653863707"/>
                  </a:ext>
                </a:extLst>
              </a:tr>
              <a:tr h="256384">
                <a:tc>
                  <a:txBody>
                    <a:bodyPr/>
                    <a:lstStyle/>
                    <a:p>
                      <a:pPr algn="l" rtl="0" fontAlgn="ctr"/>
                      <a:r>
                        <a:rPr lang="es-EC" sz="700" b="0" i="0" u="none" strike="noStrike">
                          <a:solidFill>
                            <a:srgbClr val="595959"/>
                          </a:solidFill>
                          <a:effectLst/>
                          <a:latin typeface="Arial" panose="020B0604020202020204" pitchFamily="34" charset="0"/>
                        </a:rPr>
                        <a:t>Hidrogenoortofosfato de diamonio</a:t>
                      </a:r>
                    </a:p>
                  </a:txBody>
                  <a:tcPr marL="9525" marR="9525" marT="9525" marB="0" anchor="ctr">
                    <a:lnL>
                      <a:noFill/>
                    </a:lnL>
                    <a:lnR>
                      <a:noFill/>
                    </a:lnR>
                    <a:lnT>
                      <a:noFill/>
                    </a:lnT>
                    <a:lnB>
                      <a:noFill/>
                    </a:lnB>
                    <a:solidFill>
                      <a:srgbClr val="FFFFFF"/>
                    </a:solidFill>
                  </a:tcPr>
                </a:tc>
                <a:tc>
                  <a:txBody>
                    <a:bodyPr/>
                    <a:lstStyle/>
                    <a:p>
                      <a:pPr algn="ctr" rtl="0" fontAlgn="ctr"/>
                      <a:r>
                        <a:rPr lang="es-EC" sz="700" b="0" i="0" u="none" strike="noStrike">
                          <a:solidFill>
                            <a:srgbClr val="595959"/>
                          </a:solidFill>
                          <a:effectLst/>
                          <a:latin typeface="Arial" panose="020B0604020202020204" pitchFamily="34" charset="0"/>
                        </a:rPr>
                        <a:t>12,775</a:t>
                      </a:r>
                    </a:p>
                  </a:txBody>
                  <a:tcPr marL="9525" marR="9525" marT="9525" marB="0" anchor="ctr">
                    <a:lnL>
                      <a:noFill/>
                    </a:lnL>
                    <a:lnR>
                      <a:noFill/>
                    </a:lnR>
                    <a:lnT>
                      <a:noFill/>
                    </a:lnT>
                    <a:lnB>
                      <a:noFill/>
                    </a:lnB>
                    <a:solidFill>
                      <a:srgbClr val="FFFFFF"/>
                    </a:solidFill>
                  </a:tcPr>
                </a:tc>
                <a:tc>
                  <a:txBody>
                    <a:bodyPr/>
                    <a:lstStyle/>
                    <a:p>
                      <a:pPr algn="ctr" rtl="0" fontAlgn="ctr"/>
                      <a:r>
                        <a:rPr lang="es-EC" sz="700" b="0" i="0" u="none" strike="noStrike">
                          <a:solidFill>
                            <a:srgbClr val="595959"/>
                          </a:solidFill>
                          <a:effectLst/>
                          <a:latin typeface="Arial" panose="020B0604020202020204" pitchFamily="34" charset="0"/>
                        </a:rPr>
                        <a:t>10,808</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xmlns="" val="49633898"/>
                  </a:ext>
                </a:extLst>
              </a:tr>
              <a:tr h="185753">
                <a:tc>
                  <a:txBody>
                    <a:bodyPr/>
                    <a:lstStyle/>
                    <a:p>
                      <a:pPr algn="l" rtl="0" fontAlgn="ctr"/>
                      <a:r>
                        <a:rPr lang="es-EC" sz="700" b="0" i="0" u="none" strike="noStrike">
                          <a:solidFill>
                            <a:srgbClr val="595959"/>
                          </a:solidFill>
                          <a:effectLst/>
                          <a:latin typeface="Arial" panose="020B0604020202020204" pitchFamily="34" charset="0"/>
                        </a:rPr>
                        <a:t>Demás láminas de hierro espesor inferior a 3 m</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a:solidFill>
                            <a:srgbClr val="595959"/>
                          </a:solidFill>
                          <a:effectLst/>
                          <a:latin typeface="Arial" panose="020B0604020202020204" pitchFamily="34" charset="0"/>
                        </a:rPr>
                        <a:t>8,222</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a:solidFill>
                            <a:srgbClr val="595959"/>
                          </a:solidFill>
                          <a:effectLst/>
                          <a:latin typeface="Arial" panose="020B0604020202020204" pitchFamily="34" charset="0"/>
                        </a:rPr>
                        <a:t>1,697</a:t>
                      </a:r>
                    </a:p>
                  </a:txBody>
                  <a:tcPr marL="9525" marR="9525" marT="9525" marB="0" anchor="ctr">
                    <a:lnL>
                      <a:noFill/>
                    </a:lnL>
                    <a:lnR>
                      <a:noFill/>
                    </a:lnR>
                    <a:lnT>
                      <a:noFill/>
                    </a:lnT>
                    <a:lnB>
                      <a:noFill/>
                    </a:lnB>
                    <a:solidFill>
                      <a:srgbClr val="E2F0D9"/>
                    </a:solidFill>
                  </a:tcPr>
                </a:tc>
                <a:extLst>
                  <a:ext uri="{0D108BD9-81ED-4DB2-BD59-A6C34878D82A}">
                    <a16:rowId xmlns:a16="http://schemas.microsoft.com/office/drawing/2014/main" xmlns="" val="3900727740"/>
                  </a:ext>
                </a:extLst>
              </a:tr>
              <a:tr h="225784">
                <a:tc>
                  <a:txBody>
                    <a:bodyPr/>
                    <a:lstStyle/>
                    <a:p>
                      <a:pPr algn="l" rtl="0" fontAlgn="ctr"/>
                      <a:r>
                        <a:rPr lang="es-EC" sz="700" b="0" i="0" u="none" strike="noStrike">
                          <a:solidFill>
                            <a:srgbClr val="595959"/>
                          </a:solidFill>
                          <a:effectLst/>
                          <a:latin typeface="Arial" panose="020B0604020202020204" pitchFamily="34" charset="0"/>
                        </a:rPr>
                        <a:t>Cloruro con un contenido de potasio, superior o igual a 22% pero inferior o igual a 62% en peso</a:t>
                      </a:r>
                    </a:p>
                  </a:txBody>
                  <a:tcPr marL="9525" marR="9525" marT="9525" marB="0" anchor="ctr">
                    <a:lnL>
                      <a:noFill/>
                    </a:lnL>
                    <a:lnR>
                      <a:noFill/>
                    </a:lnR>
                    <a:lnT>
                      <a:noFill/>
                    </a:lnT>
                    <a:lnB>
                      <a:noFill/>
                    </a:lnB>
                    <a:solidFill>
                      <a:srgbClr val="FFFFFF"/>
                    </a:solidFill>
                  </a:tcPr>
                </a:tc>
                <a:tc>
                  <a:txBody>
                    <a:bodyPr/>
                    <a:lstStyle/>
                    <a:p>
                      <a:pPr algn="ctr" rtl="0" fontAlgn="ctr"/>
                      <a:r>
                        <a:rPr lang="es-EC" sz="700" b="0" i="0" u="none" strike="noStrike" dirty="0">
                          <a:solidFill>
                            <a:srgbClr val="595959"/>
                          </a:solidFill>
                          <a:effectLst/>
                          <a:latin typeface="Arial" panose="020B0604020202020204" pitchFamily="34" charset="0"/>
                        </a:rPr>
                        <a:t>7,663</a:t>
                      </a:r>
                    </a:p>
                  </a:txBody>
                  <a:tcPr marL="9525" marR="9525" marT="9525" marB="0" anchor="ctr">
                    <a:lnL>
                      <a:noFill/>
                    </a:lnL>
                    <a:lnR>
                      <a:noFill/>
                    </a:lnR>
                    <a:lnT>
                      <a:noFill/>
                    </a:lnT>
                    <a:lnB>
                      <a:noFill/>
                    </a:lnB>
                    <a:solidFill>
                      <a:srgbClr val="FFFFFF"/>
                    </a:solidFill>
                  </a:tcPr>
                </a:tc>
                <a:tc>
                  <a:txBody>
                    <a:bodyPr/>
                    <a:lstStyle/>
                    <a:p>
                      <a:pPr algn="ctr" rtl="0" fontAlgn="ctr"/>
                      <a:r>
                        <a:rPr lang="es-EC" sz="700" b="0" i="0" u="none" strike="noStrike">
                          <a:solidFill>
                            <a:srgbClr val="595959"/>
                          </a:solidFill>
                          <a:effectLst/>
                          <a:latin typeface="Arial" panose="020B0604020202020204" pitchFamily="34" charset="0"/>
                        </a:rPr>
                        <a:t>-</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xmlns="" val="3924432370"/>
                  </a:ext>
                </a:extLst>
              </a:tr>
              <a:tr h="333852">
                <a:tc>
                  <a:txBody>
                    <a:bodyPr/>
                    <a:lstStyle/>
                    <a:p>
                      <a:pPr algn="l" rtl="0" fontAlgn="ctr"/>
                      <a:r>
                        <a:rPr lang="es-EC" sz="700" b="0" i="0" u="none" strike="noStrike" dirty="0">
                          <a:solidFill>
                            <a:srgbClr val="595959"/>
                          </a:solidFill>
                          <a:effectLst/>
                          <a:latin typeface="Arial" panose="020B0604020202020204" pitchFamily="34" charset="0"/>
                        </a:rPr>
                        <a:t>Cloruro de potasio con un contenido de potasio superior o igual o superior al 58% pero inferior o igual o 63.1% </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a:solidFill>
                            <a:srgbClr val="595959"/>
                          </a:solidFill>
                          <a:effectLst/>
                          <a:latin typeface="Arial" panose="020B0604020202020204" pitchFamily="34" charset="0"/>
                        </a:rPr>
                        <a:t>4,833</a:t>
                      </a:r>
                    </a:p>
                  </a:txBody>
                  <a:tcPr marL="9525" marR="9525" marT="9525" marB="0" anchor="ctr">
                    <a:lnL>
                      <a:noFill/>
                    </a:lnL>
                    <a:lnR>
                      <a:noFill/>
                    </a:lnR>
                    <a:lnT>
                      <a:noFill/>
                    </a:lnT>
                    <a:lnB>
                      <a:noFill/>
                    </a:lnB>
                    <a:solidFill>
                      <a:srgbClr val="E2F0D9"/>
                    </a:solidFill>
                  </a:tcPr>
                </a:tc>
                <a:tc>
                  <a:txBody>
                    <a:bodyPr/>
                    <a:lstStyle/>
                    <a:p>
                      <a:pPr algn="ctr" rtl="0" fontAlgn="ctr"/>
                      <a:r>
                        <a:rPr lang="es-EC" sz="700" b="0" i="0" u="none" strike="noStrike" dirty="0">
                          <a:solidFill>
                            <a:srgbClr val="595959"/>
                          </a:solidFill>
                          <a:effectLst/>
                          <a:latin typeface="Arial" panose="020B0604020202020204" pitchFamily="34" charset="0"/>
                        </a:rPr>
                        <a:t>4,444</a:t>
                      </a:r>
                    </a:p>
                  </a:txBody>
                  <a:tcPr marL="9525" marR="9525" marT="9525" marB="0" anchor="ctr">
                    <a:lnL>
                      <a:noFill/>
                    </a:lnL>
                    <a:lnR>
                      <a:noFill/>
                    </a:lnR>
                    <a:lnT>
                      <a:noFill/>
                    </a:lnT>
                    <a:lnB>
                      <a:noFill/>
                    </a:lnB>
                    <a:solidFill>
                      <a:srgbClr val="E2F0D9"/>
                    </a:solidFill>
                  </a:tcPr>
                </a:tc>
                <a:extLst>
                  <a:ext uri="{0D108BD9-81ED-4DB2-BD59-A6C34878D82A}">
                    <a16:rowId xmlns:a16="http://schemas.microsoft.com/office/drawing/2014/main" xmlns="" val="3493327109"/>
                  </a:ext>
                </a:extLst>
              </a:tr>
            </a:tbl>
          </a:graphicData>
        </a:graphic>
      </p:graphicFrame>
      <p:pic>
        <p:nvPicPr>
          <p:cNvPr id="6" name="Imagen 5">
            <a:extLst>
              <a:ext uri="{FF2B5EF4-FFF2-40B4-BE49-F238E27FC236}">
                <a16:creationId xmlns:a16="http://schemas.microsoft.com/office/drawing/2014/main" xmlns="" id="{E91811F5-371A-43A3-BFC0-84CEB5BC8BA5}"/>
              </a:ext>
            </a:extLst>
          </p:cNvPr>
          <p:cNvPicPr>
            <a:picLocks noChangeAspect="1"/>
          </p:cNvPicPr>
          <p:nvPr/>
        </p:nvPicPr>
        <p:blipFill>
          <a:blip r:embed="rId6"/>
          <a:stretch>
            <a:fillRect/>
          </a:stretch>
        </p:blipFill>
        <p:spPr>
          <a:xfrm>
            <a:off x="4788146" y="2447584"/>
            <a:ext cx="2949475" cy="2291663"/>
          </a:xfrm>
          <a:prstGeom prst="rect">
            <a:avLst/>
          </a:prstGeom>
        </p:spPr>
      </p:pic>
      <p:graphicFrame>
        <p:nvGraphicFramePr>
          <p:cNvPr id="8" name="Tabla 7">
            <a:extLst>
              <a:ext uri="{FF2B5EF4-FFF2-40B4-BE49-F238E27FC236}">
                <a16:creationId xmlns:a16="http://schemas.microsoft.com/office/drawing/2014/main" xmlns="" id="{E1A399BE-D01B-4F74-95DB-7EC7D5E62960}"/>
              </a:ext>
            </a:extLst>
          </p:cNvPr>
          <p:cNvGraphicFramePr>
            <a:graphicFrameLocks noGrp="1"/>
          </p:cNvGraphicFramePr>
          <p:nvPr>
            <p:extLst>
              <p:ext uri="{D42A27DB-BD31-4B8C-83A1-F6EECF244321}">
                <p14:modId xmlns:p14="http://schemas.microsoft.com/office/powerpoint/2010/main" val="3708134612"/>
              </p:ext>
            </p:extLst>
          </p:nvPr>
        </p:nvGraphicFramePr>
        <p:xfrm>
          <a:off x="4788145" y="4767288"/>
          <a:ext cx="2932703" cy="840105"/>
        </p:xfrm>
        <a:graphic>
          <a:graphicData uri="http://schemas.openxmlformats.org/drawingml/2006/table">
            <a:tbl>
              <a:tblPr/>
              <a:tblGrid>
                <a:gridCol w="736586">
                  <a:extLst>
                    <a:ext uri="{9D8B030D-6E8A-4147-A177-3AD203B41FA5}">
                      <a16:colId xmlns:a16="http://schemas.microsoft.com/office/drawing/2014/main" xmlns="" val="838245385"/>
                    </a:ext>
                  </a:extLst>
                </a:gridCol>
                <a:gridCol w="832069">
                  <a:extLst>
                    <a:ext uri="{9D8B030D-6E8A-4147-A177-3AD203B41FA5}">
                      <a16:colId xmlns:a16="http://schemas.microsoft.com/office/drawing/2014/main" xmlns="" val="2108845771"/>
                    </a:ext>
                  </a:extLst>
                </a:gridCol>
                <a:gridCol w="832069">
                  <a:extLst>
                    <a:ext uri="{9D8B030D-6E8A-4147-A177-3AD203B41FA5}">
                      <a16:colId xmlns:a16="http://schemas.microsoft.com/office/drawing/2014/main" xmlns="" val="763145391"/>
                    </a:ext>
                  </a:extLst>
                </a:gridCol>
                <a:gridCol w="531979">
                  <a:extLst>
                    <a:ext uri="{9D8B030D-6E8A-4147-A177-3AD203B41FA5}">
                      <a16:colId xmlns:a16="http://schemas.microsoft.com/office/drawing/2014/main" xmlns="" val="1027257406"/>
                    </a:ext>
                  </a:extLst>
                </a:gridCol>
              </a:tblGrid>
              <a:tr h="304800">
                <a:tc gridSpan="4">
                  <a:txBody>
                    <a:bodyPr/>
                    <a:lstStyle/>
                    <a:p>
                      <a:pPr algn="l" rtl="0" fontAlgn="ctr"/>
                      <a:r>
                        <a:rPr lang="es-EC" sz="900" b="1" i="0" u="none" strike="noStrike">
                          <a:solidFill>
                            <a:srgbClr val="385723"/>
                          </a:solidFill>
                          <a:effectLst/>
                          <a:latin typeface="Arial" panose="020B0604020202020204" pitchFamily="34" charset="0"/>
                        </a:rPr>
                        <a:t>FLUJO DE IED GREENFIELD UNIÓN ECONÓMICA EUROASIÁTICA EN AMÉRICA LATINA Y EL CARIBE (MILLONES USD)</a:t>
                      </a:r>
                    </a:p>
                  </a:txBody>
                  <a:tcPr marL="9525" marR="9525" marT="9525" marB="0" anchor="ctr">
                    <a:lnL>
                      <a:noFill/>
                    </a:lnL>
                    <a:lnR>
                      <a:noFill/>
                    </a:lnR>
                    <a:lnT>
                      <a:noFill/>
                    </a:lnT>
                    <a:lnB w="12700" cap="flat" cmpd="sng" algn="ctr">
                      <a:solidFill>
                        <a:srgbClr val="385723"/>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xmlns="" val="3580970379"/>
                  </a:ext>
                </a:extLst>
              </a:tr>
              <a:tr h="228600">
                <a:tc>
                  <a:txBody>
                    <a:bodyPr/>
                    <a:lstStyle/>
                    <a:p>
                      <a:pPr algn="l" rtl="0" fontAlgn="ctr"/>
                      <a:r>
                        <a:rPr lang="es-EC" sz="700" b="1" i="0" u="none" strike="noStrike">
                          <a:solidFill>
                            <a:srgbClr val="595959"/>
                          </a:solidFill>
                          <a:effectLst/>
                          <a:latin typeface="Arial" panose="020B0604020202020204" pitchFamily="34" charset="0"/>
                        </a:rPr>
                        <a:t>PAÍS</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700" b="1" i="0" u="none" strike="noStrike">
                          <a:solidFill>
                            <a:srgbClr val="595959"/>
                          </a:solidFill>
                          <a:effectLst/>
                          <a:latin typeface="Arial" panose="020B0604020202020204" pitchFamily="34" charset="0"/>
                        </a:rPr>
                        <a:t>2016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700" b="1" i="0" u="none" strike="noStrike">
                          <a:solidFill>
                            <a:srgbClr val="595959"/>
                          </a:solidFill>
                          <a:effectLst/>
                          <a:latin typeface="Arial" panose="020B0604020202020204" pitchFamily="34" charset="0"/>
                        </a:rPr>
                        <a:t>2017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700" b="1" i="0" u="none" strike="noStrike">
                          <a:solidFill>
                            <a:srgbClr val="595959"/>
                          </a:solidFill>
                          <a:effectLst/>
                          <a:latin typeface="Arial" panose="020B0604020202020204" pitchFamily="34" charset="0"/>
                        </a:rPr>
                        <a:t>2018 Ene-May</a:t>
                      </a: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385723"/>
                      </a:solidFill>
                      <a:prstDash val="solid"/>
                      <a:round/>
                      <a:headEnd type="none" w="med" len="med"/>
                      <a:tailEnd type="none" w="med" len="med"/>
                    </a:lnT>
                    <a:lnB>
                      <a:noFill/>
                    </a:lnB>
                  </a:tcPr>
                </a:tc>
                <a:extLst>
                  <a:ext uri="{0D108BD9-81ED-4DB2-BD59-A6C34878D82A}">
                    <a16:rowId xmlns:a16="http://schemas.microsoft.com/office/drawing/2014/main" xmlns="" val="445441343"/>
                  </a:ext>
                </a:extLst>
              </a:tr>
              <a:tr h="190500">
                <a:tc gridSpan="4">
                  <a:txBody>
                    <a:bodyPr/>
                    <a:lstStyle/>
                    <a:p>
                      <a:pPr algn="ctr" rtl="0" fontAlgn="ctr"/>
                      <a:r>
                        <a:rPr lang="es-EC" sz="700" b="0" i="0" u="none" strike="noStrike" dirty="0">
                          <a:solidFill>
                            <a:srgbClr val="595959"/>
                          </a:solidFill>
                          <a:effectLst/>
                          <a:latin typeface="Arial" panose="020B0604020202020204" pitchFamily="34" charset="0"/>
                        </a:rPr>
                        <a:t>No se registran flujos de IED </a:t>
                      </a:r>
                      <a:r>
                        <a:rPr lang="es-EC" sz="700" b="0" i="0" u="none" strike="noStrike" dirty="0" err="1">
                          <a:solidFill>
                            <a:srgbClr val="595959"/>
                          </a:solidFill>
                          <a:effectLst/>
                          <a:latin typeface="Arial" panose="020B0604020202020204" pitchFamily="34" charset="0"/>
                        </a:rPr>
                        <a:t>greenfield</a:t>
                      </a:r>
                      <a:r>
                        <a:rPr lang="es-EC" sz="700" b="0" i="0" u="none" strike="noStrike" dirty="0">
                          <a:solidFill>
                            <a:srgbClr val="595959"/>
                          </a:solidFill>
                          <a:effectLst/>
                          <a:latin typeface="Arial" panose="020B0604020202020204" pitchFamily="34" charset="0"/>
                        </a:rPr>
                        <a:t> del bloque en LATAM</a:t>
                      </a:r>
                    </a:p>
                  </a:txBody>
                  <a:tcPr marL="9525" marR="9525" marT="9525" marB="0" anchor="ctr">
                    <a:lnL>
                      <a:noFill/>
                    </a:lnL>
                    <a:lnR>
                      <a:noFill/>
                    </a:lnR>
                    <a:lnT>
                      <a:noFill/>
                    </a:lnT>
                    <a:lnB>
                      <a:noFill/>
                    </a:lnB>
                    <a:solidFill>
                      <a:srgbClr val="E2F0D9"/>
                    </a:solidFill>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xmlns="" val="4196512742"/>
                  </a:ext>
                </a:extLst>
              </a:tr>
            </a:tbl>
          </a:graphicData>
        </a:graphic>
      </p:graphicFrame>
      <p:graphicFrame>
        <p:nvGraphicFramePr>
          <p:cNvPr id="18" name="Marcador de contenido 17">
            <a:extLst>
              <a:ext uri="{FF2B5EF4-FFF2-40B4-BE49-F238E27FC236}">
                <a16:creationId xmlns:a16="http://schemas.microsoft.com/office/drawing/2014/main" xmlns="" id="{DD595BBF-6F45-489D-924E-F0C8B556169D}"/>
              </a:ext>
            </a:extLst>
          </p:cNvPr>
          <p:cNvGraphicFramePr>
            <a:graphicFrameLocks noGrp="1"/>
          </p:cNvGraphicFramePr>
          <p:nvPr>
            <p:ph sz="half" idx="2"/>
            <p:extLst>
              <p:ext uri="{D42A27DB-BD31-4B8C-83A1-F6EECF244321}">
                <p14:modId xmlns:p14="http://schemas.microsoft.com/office/powerpoint/2010/main" val="1092311096"/>
              </p:ext>
            </p:extLst>
          </p:nvPr>
        </p:nvGraphicFramePr>
        <p:xfrm>
          <a:off x="4776536" y="634455"/>
          <a:ext cx="2920718" cy="1798057"/>
        </p:xfrm>
        <a:graphic>
          <a:graphicData uri="http://schemas.openxmlformats.org/drawingml/2006/table">
            <a:tbl>
              <a:tblPr firstRow="1" bandRow="1"/>
              <a:tblGrid>
                <a:gridCol w="820038">
                  <a:extLst>
                    <a:ext uri="{9D8B030D-6E8A-4147-A177-3AD203B41FA5}">
                      <a16:colId xmlns:a16="http://schemas.microsoft.com/office/drawing/2014/main" xmlns="" val="2114707891"/>
                    </a:ext>
                  </a:extLst>
                </a:gridCol>
                <a:gridCol w="638990">
                  <a:extLst>
                    <a:ext uri="{9D8B030D-6E8A-4147-A177-3AD203B41FA5}">
                      <a16:colId xmlns:a16="http://schemas.microsoft.com/office/drawing/2014/main" xmlns="" val="876765309"/>
                    </a:ext>
                  </a:extLst>
                </a:gridCol>
                <a:gridCol w="822700">
                  <a:extLst>
                    <a:ext uri="{9D8B030D-6E8A-4147-A177-3AD203B41FA5}">
                      <a16:colId xmlns:a16="http://schemas.microsoft.com/office/drawing/2014/main" xmlns="" val="288227484"/>
                    </a:ext>
                  </a:extLst>
                </a:gridCol>
                <a:gridCol w="638990">
                  <a:extLst>
                    <a:ext uri="{9D8B030D-6E8A-4147-A177-3AD203B41FA5}">
                      <a16:colId xmlns:a16="http://schemas.microsoft.com/office/drawing/2014/main" xmlns="" val="776144411"/>
                    </a:ext>
                  </a:extLst>
                </a:gridCol>
              </a:tblGrid>
              <a:tr h="372213">
                <a:tc gridSpan="4">
                  <a:txBody>
                    <a:bodyPr/>
                    <a:lstStyle/>
                    <a:p>
                      <a:pPr algn="l" rtl="0" fontAlgn="ctr"/>
                      <a:r>
                        <a:rPr lang="es-EC" sz="700" b="1" i="0" u="none" strike="noStrike" dirty="0">
                          <a:solidFill>
                            <a:srgbClr val="385723"/>
                          </a:solidFill>
                          <a:effectLst/>
                          <a:latin typeface="Arial" panose="020B0604020202020204" pitchFamily="34" charset="0"/>
                        </a:rPr>
                        <a:t>COMERCIO REGIONAL ENTRE UNIÓN ECONÓMICA EUROASIÁTICA VS AMÉRICA LATINA Y EL CARIBE (MILES USD)</a:t>
                      </a:r>
                    </a:p>
                  </a:txBody>
                  <a:tcPr marL="70870" marR="70870" marT="35435" marB="35435" anchor="ctr">
                    <a:lnL>
                      <a:noFill/>
                    </a:lnL>
                    <a:lnR>
                      <a:noFill/>
                    </a:lnR>
                    <a:lnT>
                      <a:noFill/>
                    </a:lnT>
                    <a:lnB w="12700" cap="flat" cmpd="sng" algn="ctr">
                      <a:solidFill>
                        <a:srgbClr val="385723"/>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xmlns="" val="4181351254"/>
                  </a:ext>
                </a:extLst>
              </a:tr>
              <a:tr h="140584">
                <a:tc>
                  <a:txBody>
                    <a:bodyPr/>
                    <a:lstStyle/>
                    <a:p>
                      <a:pPr algn="l" rtl="0" fontAlgn="ctr"/>
                      <a:r>
                        <a:rPr lang="es-EC" sz="500" b="1" i="0" u="none" strike="noStrike">
                          <a:solidFill>
                            <a:srgbClr val="595959"/>
                          </a:solidFill>
                          <a:effectLst/>
                          <a:latin typeface="Arial" panose="020B0604020202020204" pitchFamily="34" charset="0"/>
                        </a:rPr>
                        <a:t>IMPORTACIONES</a:t>
                      </a:r>
                    </a:p>
                  </a:txBody>
                  <a:tcPr marL="7382" marR="7382" marT="7382" marB="0" anchor="ctr">
                    <a:lnL>
                      <a:noFill/>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500" b="0" i="0" u="none" strike="noStrike">
                          <a:solidFill>
                            <a:srgbClr val="595959"/>
                          </a:solidFill>
                          <a:effectLst/>
                          <a:latin typeface="Arial" panose="020B0604020202020204" pitchFamily="34" charset="0"/>
                        </a:rPr>
                        <a:t>8,754,138</a:t>
                      </a:r>
                    </a:p>
                  </a:txBody>
                  <a:tcPr marL="7382" marR="7382" marT="7382" marB="0" anchor="ctr">
                    <a:lnL w="12700" cap="flat" cmpd="sng" algn="ctr">
                      <a:solidFill>
                        <a:srgbClr val="FFFFFF"/>
                      </a:solidFill>
                      <a:prstDash val="solid"/>
                      <a:round/>
                      <a:headEnd type="none" w="med" len="med"/>
                      <a:tailEnd type="none" w="med" len="med"/>
                    </a:lnL>
                    <a:lnR w="12700" cap="flat" cmpd="sng" algn="ctr">
                      <a:solidFill>
                        <a:srgbClr val="385723"/>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500" b="1" i="0" u="none" strike="noStrike">
                          <a:solidFill>
                            <a:srgbClr val="595959"/>
                          </a:solidFill>
                          <a:effectLst/>
                          <a:latin typeface="Arial" panose="020B0604020202020204" pitchFamily="34" charset="0"/>
                        </a:rPr>
                        <a:t>EXPORTACIONES</a:t>
                      </a:r>
                    </a:p>
                  </a:txBody>
                  <a:tcPr marL="7382" marR="7382" marT="7382" marB="0" anchor="ctr">
                    <a:lnL w="12700" cap="flat" cmpd="sng" algn="ctr">
                      <a:solidFill>
                        <a:srgbClr val="385723"/>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385723"/>
                      </a:solidFill>
                      <a:prstDash val="solid"/>
                      <a:round/>
                      <a:headEnd type="none" w="med" len="med"/>
                      <a:tailEnd type="none" w="med" len="med"/>
                    </a:lnT>
                    <a:lnB>
                      <a:noFill/>
                    </a:lnB>
                  </a:tcPr>
                </a:tc>
                <a:tc>
                  <a:txBody>
                    <a:bodyPr/>
                    <a:lstStyle/>
                    <a:p>
                      <a:pPr algn="ctr" rtl="0" fontAlgn="ctr"/>
                      <a:r>
                        <a:rPr lang="es-EC" sz="500" b="0" i="0" u="none" strike="noStrike">
                          <a:solidFill>
                            <a:srgbClr val="595959"/>
                          </a:solidFill>
                          <a:effectLst/>
                          <a:latin typeface="Arial" panose="020B0604020202020204" pitchFamily="34" charset="0"/>
                        </a:rPr>
                        <a:t>6,846,541</a:t>
                      </a:r>
                    </a:p>
                  </a:txBody>
                  <a:tcPr marL="7382" marR="7382" marT="7382" marB="0" anchor="ctr">
                    <a:lnL w="12700" cap="flat" cmpd="sng" algn="ctr">
                      <a:solidFill>
                        <a:srgbClr val="FFFFFF"/>
                      </a:solidFill>
                      <a:prstDash val="solid"/>
                      <a:round/>
                      <a:headEnd type="none" w="med" len="med"/>
                      <a:tailEnd type="none" w="med" len="med"/>
                    </a:lnL>
                    <a:lnR>
                      <a:noFill/>
                    </a:lnR>
                    <a:lnT w="12700" cap="flat" cmpd="sng" algn="ctr">
                      <a:solidFill>
                        <a:srgbClr val="385723"/>
                      </a:solidFill>
                      <a:prstDash val="solid"/>
                      <a:round/>
                      <a:headEnd type="none" w="med" len="med"/>
                      <a:tailEnd type="none" w="med" len="med"/>
                    </a:lnT>
                    <a:lnB>
                      <a:noFill/>
                    </a:lnB>
                  </a:tcPr>
                </a:tc>
                <a:extLst>
                  <a:ext uri="{0D108BD9-81ED-4DB2-BD59-A6C34878D82A}">
                    <a16:rowId xmlns:a16="http://schemas.microsoft.com/office/drawing/2014/main" xmlns="" val="2818530541"/>
                  </a:ext>
                </a:extLst>
              </a:tr>
              <a:tr h="140584">
                <a:tc gridSpan="4">
                  <a:txBody>
                    <a:bodyPr/>
                    <a:lstStyle/>
                    <a:p>
                      <a:pPr algn="ctr" rtl="0" fontAlgn="ctr"/>
                      <a:r>
                        <a:rPr lang="es-EC" sz="500" b="0" i="0" u="none" strike="noStrike">
                          <a:solidFill>
                            <a:srgbClr val="595959"/>
                          </a:solidFill>
                          <a:effectLst/>
                          <a:latin typeface="Arial" panose="020B0604020202020204" pitchFamily="34" charset="0"/>
                        </a:rPr>
                        <a:t>PAÍSES</a:t>
                      </a:r>
                    </a:p>
                  </a:txBody>
                  <a:tcPr marL="70870" marR="70870" marT="35435" marB="35435" anchor="ctr">
                    <a:lnL>
                      <a:noFill/>
                    </a:lnL>
                    <a:lnR>
                      <a:noFill/>
                    </a:lnR>
                    <a:lnT>
                      <a:noFill/>
                    </a:lnT>
                    <a:lnB>
                      <a:noFill/>
                    </a:lnB>
                    <a:solidFill>
                      <a:srgbClr val="E2F0D9"/>
                    </a:solidFill>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xmlns="" val="3411219264"/>
                  </a:ext>
                </a:extLst>
              </a:tr>
              <a:tr h="140584">
                <a:tc>
                  <a:txBody>
                    <a:bodyPr/>
                    <a:lstStyle/>
                    <a:p>
                      <a:pPr algn="l" rtl="0" fontAlgn="ctr"/>
                      <a:r>
                        <a:rPr lang="es-EC" sz="500" b="0" i="0" u="none" strike="noStrike">
                          <a:solidFill>
                            <a:srgbClr val="595959"/>
                          </a:solidFill>
                          <a:effectLst/>
                          <a:latin typeface="Arial" panose="020B0604020202020204" pitchFamily="34" charset="0"/>
                        </a:rPr>
                        <a:t>Brasil</a:t>
                      </a:r>
                    </a:p>
                  </a:txBody>
                  <a:tcPr marL="7382" marR="7382" marT="7382" marB="0" anchor="ctr">
                    <a:lnL>
                      <a:noFill/>
                    </a:lnL>
                    <a:lnR>
                      <a:noFill/>
                    </a:lnR>
                    <a:lnT>
                      <a:noFill/>
                    </a:lnT>
                    <a:lnB>
                      <a:noFill/>
                    </a:lnB>
                  </a:tcPr>
                </a:tc>
                <a:tc>
                  <a:txBody>
                    <a:bodyPr/>
                    <a:lstStyle/>
                    <a:p>
                      <a:pPr algn="ctr" rtl="0" fontAlgn="ctr"/>
                      <a:r>
                        <a:rPr lang="es-EC" sz="500" b="0" i="0" u="none" strike="noStrike">
                          <a:solidFill>
                            <a:srgbClr val="595959"/>
                          </a:solidFill>
                          <a:effectLst/>
                          <a:latin typeface="Arial" panose="020B0604020202020204" pitchFamily="34" charset="0"/>
                        </a:rPr>
                        <a:t>39%</a:t>
                      </a:r>
                    </a:p>
                  </a:txBody>
                  <a:tcPr marL="7382" marR="7382" marT="7382" marB="0" anchor="ctr">
                    <a:lnL>
                      <a:noFill/>
                    </a:lnL>
                    <a:lnR w="12700" cap="flat" cmpd="sng" algn="ctr">
                      <a:solidFill>
                        <a:srgbClr val="385723"/>
                      </a:solidFill>
                      <a:prstDash val="solid"/>
                      <a:round/>
                      <a:headEnd type="none" w="med" len="med"/>
                      <a:tailEnd type="none" w="med" len="med"/>
                    </a:lnR>
                    <a:lnT>
                      <a:noFill/>
                    </a:lnT>
                    <a:lnB>
                      <a:noFill/>
                    </a:lnB>
                  </a:tcPr>
                </a:tc>
                <a:tc>
                  <a:txBody>
                    <a:bodyPr/>
                    <a:lstStyle/>
                    <a:p>
                      <a:pPr algn="l" rtl="0" fontAlgn="ctr"/>
                      <a:r>
                        <a:rPr lang="es-EC" sz="500" b="0" i="0" u="none" strike="noStrike">
                          <a:solidFill>
                            <a:srgbClr val="595959"/>
                          </a:solidFill>
                          <a:effectLst/>
                          <a:latin typeface="Arial" panose="020B0604020202020204" pitchFamily="34" charset="0"/>
                        </a:rPr>
                        <a:t>Brasil</a:t>
                      </a:r>
                    </a:p>
                  </a:txBody>
                  <a:tcPr marL="7382" marR="7382" marT="7382" marB="0" anchor="ctr">
                    <a:lnL w="12700" cap="flat" cmpd="sng" algn="ctr">
                      <a:solidFill>
                        <a:srgbClr val="385723"/>
                      </a:solidFill>
                      <a:prstDash val="solid"/>
                      <a:round/>
                      <a:headEnd type="none" w="med" len="med"/>
                      <a:tailEnd type="none" w="med" len="med"/>
                    </a:lnL>
                    <a:lnR>
                      <a:noFill/>
                    </a:lnR>
                    <a:lnT>
                      <a:noFill/>
                    </a:lnT>
                    <a:lnB>
                      <a:noFill/>
                    </a:lnB>
                  </a:tcPr>
                </a:tc>
                <a:tc>
                  <a:txBody>
                    <a:bodyPr/>
                    <a:lstStyle/>
                    <a:p>
                      <a:pPr algn="ctr" rtl="0" fontAlgn="ctr"/>
                      <a:r>
                        <a:rPr lang="es-EC" sz="500" b="0" i="0" u="none" strike="noStrike">
                          <a:solidFill>
                            <a:srgbClr val="595959"/>
                          </a:solidFill>
                          <a:effectLst/>
                          <a:latin typeface="Arial" panose="020B0604020202020204" pitchFamily="34" charset="0"/>
                        </a:rPr>
                        <a:t>38%</a:t>
                      </a:r>
                    </a:p>
                  </a:txBody>
                  <a:tcPr marL="7382" marR="7382" marT="7382" marB="0" anchor="ctr">
                    <a:lnL>
                      <a:noFill/>
                    </a:lnL>
                    <a:lnR>
                      <a:noFill/>
                    </a:lnR>
                    <a:lnT>
                      <a:noFill/>
                    </a:lnT>
                    <a:lnB>
                      <a:noFill/>
                    </a:lnB>
                  </a:tcPr>
                </a:tc>
                <a:extLst>
                  <a:ext uri="{0D108BD9-81ED-4DB2-BD59-A6C34878D82A}">
                    <a16:rowId xmlns:a16="http://schemas.microsoft.com/office/drawing/2014/main" xmlns="" val="3487486076"/>
                  </a:ext>
                </a:extLst>
              </a:tr>
              <a:tr h="140584">
                <a:tc>
                  <a:txBody>
                    <a:bodyPr/>
                    <a:lstStyle/>
                    <a:p>
                      <a:pPr algn="l" rtl="0" fontAlgn="ctr"/>
                      <a:r>
                        <a:rPr lang="es-EC" sz="500" b="0" i="0" u="none" strike="noStrike">
                          <a:solidFill>
                            <a:srgbClr val="595959"/>
                          </a:solidFill>
                          <a:effectLst/>
                          <a:latin typeface="Arial" panose="020B0604020202020204" pitchFamily="34" charset="0"/>
                        </a:rPr>
                        <a:t>Ecuador</a:t>
                      </a:r>
                    </a:p>
                  </a:txBody>
                  <a:tcPr marL="7382" marR="7382" marT="7382" marB="0" anchor="ctr">
                    <a:lnL>
                      <a:noFill/>
                    </a:lnL>
                    <a:lnR>
                      <a:noFill/>
                    </a:lnR>
                    <a:lnT>
                      <a:noFill/>
                    </a:lnT>
                    <a:lnB>
                      <a:noFill/>
                    </a:lnB>
                    <a:solidFill>
                      <a:srgbClr val="E2F0D9"/>
                    </a:solidFill>
                  </a:tcPr>
                </a:tc>
                <a:tc>
                  <a:txBody>
                    <a:bodyPr/>
                    <a:lstStyle/>
                    <a:p>
                      <a:pPr algn="ctr" rtl="0" fontAlgn="ctr"/>
                      <a:r>
                        <a:rPr lang="es-EC" sz="500" b="0" i="0" u="none" strike="noStrike">
                          <a:solidFill>
                            <a:srgbClr val="595959"/>
                          </a:solidFill>
                          <a:effectLst/>
                          <a:latin typeface="Arial" panose="020B0604020202020204" pitchFamily="34" charset="0"/>
                        </a:rPr>
                        <a:t>15%</a:t>
                      </a:r>
                    </a:p>
                  </a:txBody>
                  <a:tcPr marL="7382" marR="7382" marT="7382" marB="0" anchor="ctr">
                    <a:lnL>
                      <a:noFill/>
                    </a:lnL>
                    <a:lnR w="12700" cap="flat" cmpd="sng" algn="ctr">
                      <a:solidFill>
                        <a:srgbClr val="385723"/>
                      </a:solidFill>
                      <a:prstDash val="solid"/>
                      <a:round/>
                      <a:headEnd type="none" w="med" len="med"/>
                      <a:tailEnd type="none" w="med" len="med"/>
                    </a:lnR>
                    <a:lnT>
                      <a:noFill/>
                    </a:lnT>
                    <a:lnB>
                      <a:noFill/>
                    </a:lnB>
                    <a:solidFill>
                      <a:srgbClr val="E2F0D9"/>
                    </a:solidFill>
                  </a:tcPr>
                </a:tc>
                <a:tc>
                  <a:txBody>
                    <a:bodyPr/>
                    <a:lstStyle/>
                    <a:p>
                      <a:pPr algn="l" rtl="0" fontAlgn="ctr"/>
                      <a:r>
                        <a:rPr lang="es-EC" sz="500" b="0" i="0" u="none" strike="noStrike">
                          <a:solidFill>
                            <a:srgbClr val="595959"/>
                          </a:solidFill>
                          <a:effectLst/>
                          <a:latin typeface="Arial" panose="020B0604020202020204" pitchFamily="34" charset="0"/>
                        </a:rPr>
                        <a:t>México</a:t>
                      </a:r>
                    </a:p>
                  </a:txBody>
                  <a:tcPr marL="7382" marR="7382" marT="7382" marB="0" anchor="ctr">
                    <a:lnL w="12700" cap="flat" cmpd="sng" algn="ctr">
                      <a:solidFill>
                        <a:srgbClr val="385723"/>
                      </a:solidFill>
                      <a:prstDash val="solid"/>
                      <a:round/>
                      <a:headEnd type="none" w="med" len="med"/>
                      <a:tailEnd type="none" w="med" len="med"/>
                    </a:lnL>
                    <a:lnR>
                      <a:noFill/>
                    </a:lnR>
                    <a:lnT>
                      <a:noFill/>
                    </a:lnT>
                    <a:lnB>
                      <a:noFill/>
                    </a:lnB>
                    <a:solidFill>
                      <a:srgbClr val="E2F0D9"/>
                    </a:solidFill>
                  </a:tcPr>
                </a:tc>
                <a:tc>
                  <a:txBody>
                    <a:bodyPr/>
                    <a:lstStyle/>
                    <a:p>
                      <a:pPr algn="ctr" rtl="0" fontAlgn="ctr"/>
                      <a:r>
                        <a:rPr lang="es-EC" sz="500" b="0" i="0" u="none" strike="noStrike">
                          <a:solidFill>
                            <a:srgbClr val="595959"/>
                          </a:solidFill>
                          <a:effectLst/>
                          <a:latin typeface="Arial" panose="020B0604020202020204" pitchFamily="34" charset="0"/>
                        </a:rPr>
                        <a:t>22%</a:t>
                      </a:r>
                    </a:p>
                  </a:txBody>
                  <a:tcPr marL="7382" marR="7382" marT="7382" marB="0" anchor="ctr">
                    <a:lnL>
                      <a:noFill/>
                    </a:lnL>
                    <a:lnR>
                      <a:noFill/>
                    </a:lnR>
                    <a:lnT>
                      <a:noFill/>
                    </a:lnT>
                    <a:lnB>
                      <a:noFill/>
                    </a:lnB>
                    <a:solidFill>
                      <a:srgbClr val="E2F0D9"/>
                    </a:solidFill>
                  </a:tcPr>
                </a:tc>
                <a:extLst>
                  <a:ext uri="{0D108BD9-81ED-4DB2-BD59-A6C34878D82A}">
                    <a16:rowId xmlns:a16="http://schemas.microsoft.com/office/drawing/2014/main" xmlns="" val="4114642018"/>
                  </a:ext>
                </a:extLst>
              </a:tr>
              <a:tr h="140584">
                <a:tc>
                  <a:txBody>
                    <a:bodyPr/>
                    <a:lstStyle/>
                    <a:p>
                      <a:pPr algn="l" rtl="0" fontAlgn="ctr"/>
                      <a:r>
                        <a:rPr lang="es-EC" sz="500" b="0" i="0" u="none" strike="noStrike">
                          <a:solidFill>
                            <a:srgbClr val="595959"/>
                          </a:solidFill>
                          <a:effectLst/>
                          <a:latin typeface="Arial" panose="020B0604020202020204" pitchFamily="34" charset="0"/>
                        </a:rPr>
                        <a:t>México</a:t>
                      </a:r>
                    </a:p>
                  </a:txBody>
                  <a:tcPr marL="7382" marR="7382" marT="7382" marB="0" anchor="ctr">
                    <a:lnL>
                      <a:noFill/>
                    </a:lnL>
                    <a:lnR>
                      <a:noFill/>
                    </a:lnR>
                    <a:lnT>
                      <a:noFill/>
                    </a:lnT>
                    <a:lnB>
                      <a:noFill/>
                    </a:lnB>
                  </a:tcPr>
                </a:tc>
                <a:tc>
                  <a:txBody>
                    <a:bodyPr/>
                    <a:lstStyle/>
                    <a:p>
                      <a:pPr algn="ctr" rtl="0" fontAlgn="ctr"/>
                      <a:r>
                        <a:rPr lang="es-EC" sz="500" b="0" i="0" u="none" strike="noStrike">
                          <a:solidFill>
                            <a:srgbClr val="595959"/>
                          </a:solidFill>
                          <a:effectLst/>
                          <a:latin typeface="Arial" panose="020B0604020202020204" pitchFamily="34" charset="0"/>
                        </a:rPr>
                        <a:t>12%</a:t>
                      </a:r>
                    </a:p>
                  </a:txBody>
                  <a:tcPr marL="7382" marR="7382" marT="7382" marB="0" anchor="ctr">
                    <a:lnL>
                      <a:noFill/>
                    </a:lnL>
                    <a:lnR w="12700" cap="flat" cmpd="sng" algn="ctr">
                      <a:solidFill>
                        <a:srgbClr val="385723"/>
                      </a:solidFill>
                      <a:prstDash val="solid"/>
                      <a:round/>
                      <a:headEnd type="none" w="med" len="med"/>
                      <a:tailEnd type="none" w="med" len="med"/>
                    </a:lnR>
                    <a:lnT>
                      <a:noFill/>
                    </a:lnT>
                    <a:lnB>
                      <a:noFill/>
                    </a:lnB>
                  </a:tcPr>
                </a:tc>
                <a:tc>
                  <a:txBody>
                    <a:bodyPr/>
                    <a:lstStyle/>
                    <a:p>
                      <a:pPr algn="l" rtl="0" fontAlgn="ctr"/>
                      <a:r>
                        <a:rPr lang="es-EC" sz="500" b="0" i="0" u="none" strike="noStrike">
                          <a:solidFill>
                            <a:srgbClr val="595959"/>
                          </a:solidFill>
                          <a:effectLst/>
                          <a:latin typeface="Arial" panose="020B0604020202020204" pitchFamily="34" charset="0"/>
                        </a:rPr>
                        <a:t>Trinidad y Tobago</a:t>
                      </a:r>
                    </a:p>
                  </a:txBody>
                  <a:tcPr marL="7382" marR="7382" marT="7382" marB="0" anchor="ctr">
                    <a:lnL w="12700" cap="flat" cmpd="sng" algn="ctr">
                      <a:solidFill>
                        <a:srgbClr val="385723"/>
                      </a:solidFill>
                      <a:prstDash val="solid"/>
                      <a:round/>
                      <a:headEnd type="none" w="med" len="med"/>
                      <a:tailEnd type="none" w="med" len="med"/>
                    </a:lnL>
                    <a:lnR>
                      <a:noFill/>
                    </a:lnR>
                    <a:lnT>
                      <a:noFill/>
                    </a:lnT>
                    <a:lnB>
                      <a:noFill/>
                    </a:lnB>
                  </a:tcPr>
                </a:tc>
                <a:tc>
                  <a:txBody>
                    <a:bodyPr/>
                    <a:lstStyle/>
                    <a:p>
                      <a:pPr algn="ctr" rtl="0" fontAlgn="ctr"/>
                      <a:r>
                        <a:rPr lang="es-EC" sz="500" b="0" i="0" u="none" strike="noStrike">
                          <a:solidFill>
                            <a:srgbClr val="595959"/>
                          </a:solidFill>
                          <a:effectLst/>
                          <a:latin typeface="Arial" panose="020B0604020202020204" pitchFamily="34" charset="0"/>
                        </a:rPr>
                        <a:t>11%</a:t>
                      </a:r>
                    </a:p>
                  </a:txBody>
                  <a:tcPr marL="7382" marR="7382" marT="7382" marB="0" anchor="ctr">
                    <a:lnL>
                      <a:noFill/>
                    </a:lnL>
                    <a:lnR>
                      <a:noFill/>
                    </a:lnR>
                    <a:lnT>
                      <a:noFill/>
                    </a:lnT>
                    <a:lnB>
                      <a:noFill/>
                    </a:lnB>
                  </a:tcPr>
                </a:tc>
                <a:extLst>
                  <a:ext uri="{0D108BD9-81ED-4DB2-BD59-A6C34878D82A}">
                    <a16:rowId xmlns:a16="http://schemas.microsoft.com/office/drawing/2014/main" xmlns="" val="678653201"/>
                  </a:ext>
                </a:extLst>
              </a:tr>
              <a:tr h="140584">
                <a:tc gridSpan="4">
                  <a:txBody>
                    <a:bodyPr/>
                    <a:lstStyle/>
                    <a:p>
                      <a:pPr algn="ctr" rtl="0" fontAlgn="ctr"/>
                      <a:r>
                        <a:rPr lang="es-EC" sz="500" b="0" i="0" u="none" strike="noStrike">
                          <a:solidFill>
                            <a:srgbClr val="595959"/>
                          </a:solidFill>
                          <a:effectLst/>
                          <a:latin typeface="Arial" panose="020B0604020202020204" pitchFamily="34" charset="0"/>
                        </a:rPr>
                        <a:t>PRODUCTOS</a:t>
                      </a:r>
                    </a:p>
                  </a:txBody>
                  <a:tcPr marL="70870" marR="70870" marT="35435" marB="35435" anchor="ctr">
                    <a:lnL>
                      <a:noFill/>
                    </a:lnL>
                    <a:lnR>
                      <a:noFill/>
                    </a:lnR>
                    <a:lnT>
                      <a:noFill/>
                    </a:lnT>
                    <a:lnB>
                      <a:noFill/>
                    </a:lnB>
                    <a:solidFill>
                      <a:srgbClr val="E2F0D9"/>
                    </a:solidFill>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xmlns="" val="2757984180"/>
                  </a:ext>
                </a:extLst>
              </a:tr>
              <a:tr h="140584">
                <a:tc>
                  <a:txBody>
                    <a:bodyPr/>
                    <a:lstStyle/>
                    <a:p>
                      <a:pPr algn="l" rtl="0" fontAlgn="ctr"/>
                      <a:r>
                        <a:rPr lang="es-EC" sz="500" b="0" i="0" u="none" strike="noStrike">
                          <a:solidFill>
                            <a:srgbClr val="595959"/>
                          </a:solidFill>
                          <a:effectLst/>
                          <a:latin typeface="Arial" panose="020B0604020202020204" pitchFamily="34" charset="0"/>
                        </a:rPr>
                        <a:t>Banano fresco</a:t>
                      </a:r>
                    </a:p>
                  </a:txBody>
                  <a:tcPr marL="7382" marR="7382" marT="7382" marB="0" anchor="ctr">
                    <a:lnL>
                      <a:noFill/>
                    </a:lnL>
                    <a:lnR>
                      <a:noFill/>
                    </a:lnR>
                    <a:lnT>
                      <a:noFill/>
                    </a:lnT>
                    <a:lnB>
                      <a:noFill/>
                    </a:lnB>
                  </a:tcPr>
                </a:tc>
                <a:tc>
                  <a:txBody>
                    <a:bodyPr/>
                    <a:lstStyle/>
                    <a:p>
                      <a:pPr algn="ctr" rtl="0" fontAlgn="ctr"/>
                      <a:r>
                        <a:rPr lang="es-EC" sz="500" b="0" i="0" u="none" strike="noStrike">
                          <a:solidFill>
                            <a:srgbClr val="595959"/>
                          </a:solidFill>
                          <a:effectLst/>
                          <a:latin typeface="Arial" panose="020B0604020202020204" pitchFamily="34" charset="0"/>
                        </a:rPr>
                        <a:t>13%</a:t>
                      </a:r>
                    </a:p>
                  </a:txBody>
                  <a:tcPr marL="7382" marR="7382" marT="7382" marB="0" anchor="ctr">
                    <a:lnL>
                      <a:noFill/>
                    </a:lnL>
                    <a:lnR w="12700" cap="flat" cmpd="sng" algn="ctr">
                      <a:solidFill>
                        <a:srgbClr val="385723"/>
                      </a:solidFill>
                      <a:prstDash val="solid"/>
                      <a:round/>
                      <a:headEnd type="none" w="med" len="med"/>
                      <a:tailEnd type="none" w="med" len="med"/>
                    </a:lnR>
                    <a:lnT>
                      <a:noFill/>
                    </a:lnT>
                    <a:lnB>
                      <a:noFill/>
                    </a:lnB>
                  </a:tcPr>
                </a:tc>
                <a:tc>
                  <a:txBody>
                    <a:bodyPr/>
                    <a:lstStyle/>
                    <a:p>
                      <a:pPr algn="l" rtl="0" fontAlgn="ctr"/>
                      <a:r>
                        <a:rPr lang="es-EC" sz="500" b="0" i="0" u="none" strike="noStrike">
                          <a:solidFill>
                            <a:srgbClr val="595959"/>
                          </a:solidFill>
                          <a:effectLst/>
                          <a:latin typeface="Arial" panose="020B0604020202020204" pitchFamily="34" charset="0"/>
                        </a:rPr>
                        <a:t>Abonos minerales</a:t>
                      </a:r>
                    </a:p>
                  </a:txBody>
                  <a:tcPr marL="7382" marR="7382" marT="7382" marB="0" anchor="ctr">
                    <a:lnL w="12700" cap="flat" cmpd="sng" algn="ctr">
                      <a:solidFill>
                        <a:srgbClr val="385723"/>
                      </a:solidFill>
                      <a:prstDash val="solid"/>
                      <a:round/>
                      <a:headEnd type="none" w="med" len="med"/>
                      <a:tailEnd type="none" w="med" len="med"/>
                    </a:lnL>
                    <a:lnR>
                      <a:noFill/>
                    </a:lnR>
                    <a:lnT>
                      <a:noFill/>
                    </a:lnT>
                    <a:lnB>
                      <a:noFill/>
                    </a:lnB>
                  </a:tcPr>
                </a:tc>
                <a:tc>
                  <a:txBody>
                    <a:bodyPr/>
                    <a:lstStyle/>
                    <a:p>
                      <a:pPr algn="ctr" rtl="0" fontAlgn="ctr"/>
                      <a:r>
                        <a:rPr lang="es-EC" sz="500" b="0" i="0" u="none" strike="noStrike">
                          <a:solidFill>
                            <a:srgbClr val="595959"/>
                          </a:solidFill>
                          <a:effectLst/>
                          <a:latin typeface="Arial" panose="020B0604020202020204" pitchFamily="34" charset="0"/>
                        </a:rPr>
                        <a:t>17%</a:t>
                      </a:r>
                    </a:p>
                  </a:txBody>
                  <a:tcPr marL="7382" marR="7382" marT="7382" marB="0" anchor="ctr">
                    <a:lnL>
                      <a:noFill/>
                    </a:lnL>
                    <a:lnR>
                      <a:noFill/>
                    </a:lnR>
                    <a:lnT>
                      <a:noFill/>
                    </a:lnT>
                    <a:lnB>
                      <a:noFill/>
                    </a:lnB>
                  </a:tcPr>
                </a:tc>
                <a:extLst>
                  <a:ext uri="{0D108BD9-81ED-4DB2-BD59-A6C34878D82A}">
                    <a16:rowId xmlns:a16="http://schemas.microsoft.com/office/drawing/2014/main" xmlns="" val="677301435"/>
                  </a:ext>
                </a:extLst>
              </a:tr>
              <a:tr h="168702">
                <a:tc>
                  <a:txBody>
                    <a:bodyPr/>
                    <a:lstStyle/>
                    <a:p>
                      <a:pPr algn="l" rtl="0" fontAlgn="ctr"/>
                      <a:r>
                        <a:rPr lang="es-EC" sz="500" b="0" i="0" u="none" strike="noStrike">
                          <a:solidFill>
                            <a:srgbClr val="595959"/>
                          </a:solidFill>
                          <a:effectLst/>
                          <a:latin typeface="Arial" panose="020B0604020202020204" pitchFamily="34" charset="0"/>
                        </a:rPr>
                        <a:t>Habas de soya</a:t>
                      </a:r>
                    </a:p>
                  </a:txBody>
                  <a:tcPr marL="7382" marR="7382" marT="7382" marB="0" anchor="ctr">
                    <a:lnL>
                      <a:noFill/>
                    </a:lnL>
                    <a:lnR>
                      <a:noFill/>
                    </a:lnR>
                    <a:lnT>
                      <a:noFill/>
                    </a:lnT>
                    <a:lnB>
                      <a:noFill/>
                    </a:lnB>
                    <a:solidFill>
                      <a:srgbClr val="E2F0D9"/>
                    </a:solidFill>
                  </a:tcPr>
                </a:tc>
                <a:tc>
                  <a:txBody>
                    <a:bodyPr/>
                    <a:lstStyle/>
                    <a:p>
                      <a:pPr algn="ctr" rtl="0" fontAlgn="ctr"/>
                      <a:r>
                        <a:rPr lang="es-EC" sz="500" b="0" i="0" u="none" strike="noStrike">
                          <a:solidFill>
                            <a:srgbClr val="595959"/>
                          </a:solidFill>
                          <a:effectLst/>
                          <a:latin typeface="Arial" panose="020B0604020202020204" pitchFamily="34" charset="0"/>
                        </a:rPr>
                        <a:t>10%</a:t>
                      </a:r>
                    </a:p>
                  </a:txBody>
                  <a:tcPr marL="7382" marR="7382" marT="7382" marB="0" anchor="ctr">
                    <a:lnL>
                      <a:noFill/>
                    </a:lnL>
                    <a:lnR w="12700" cap="flat" cmpd="sng" algn="ctr">
                      <a:solidFill>
                        <a:srgbClr val="385723"/>
                      </a:solidFill>
                      <a:prstDash val="solid"/>
                      <a:round/>
                      <a:headEnd type="none" w="med" len="med"/>
                      <a:tailEnd type="none" w="med" len="med"/>
                    </a:lnR>
                    <a:lnT>
                      <a:noFill/>
                    </a:lnT>
                    <a:lnB>
                      <a:noFill/>
                    </a:lnB>
                    <a:solidFill>
                      <a:srgbClr val="E2F0D9"/>
                    </a:solidFill>
                  </a:tcPr>
                </a:tc>
                <a:tc>
                  <a:txBody>
                    <a:bodyPr/>
                    <a:lstStyle/>
                    <a:p>
                      <a:pPr algn="l" rtl="0" fontAlgn="ctr"/>
                      <a:r>
                        <a:rPr lang="es-EC" sz="500" b="0" i="0" u="none" strike="noStrike">
                          <a:solidFill>
                            <a:srgbClr val="595959"/>
                          </a:solidFill>
                          <a:effectLst/>
                          <a:latin typeface="Arial" panose="020B0604020202020204" pitchFamily="34" charset="0"/>
                        </a:rPr>
                        <a:t>Aceites crudos de petróleo</a:t>
                      </a:r>
                    </a:p>
                  </a:txBody>
                  <a:tcPr marL="7382" marR="7382" marT="7382" marB="0" anchor="ctr">
                    <a:lnL w="12700" cap="flat" cmpd="sng" algn="ctr">
                      <a:solidFill>
                        <a:srgbClr val="385723"/>
                      </a:solidFill>
                      <a:prstDash val="solid"/>
                      <a:round/>
                      <a:headEnd type="none" w="med" len="med"/>
                      <a:tailEnd type="none" w="med" len="med"/>
                    </a:lnL>
                    <a:lnR>
                      <a:noFill/>
                    </a:lnR>
                    <a:lnT>
                      <a:noFill/>
                    </a:lnT>
                    <a:lnB>
                      <a:noFill/>
                    </a:lnB>
                    <a:solidFill>
                      <a:srgbClr val="E2F0D9"/>
                    </a:solidFill>
                  </a:tcPr>
                </a:tc>
                <a:tc>
                  <a:txBody>
                    <a:bodyPr/>
                    <a:lstStyle/>
                    <a:p>
                      <a:pPr algn="ctr" rtl="0" fontAlgn="ctr"/>
                      <a:r>
                        <a:rPr lang="es-EC" sz="500" b="0" i="0" u="none" strike="noStrike">
                          <a:solidFill>
                            <a:srgbClr val="595959"/>
                          </a:solidFill>
                          <a:effectLst/>
                          <a:latin typeface="Arial" panose="020B0604020202020204" pitchFamily="34" charset="0"/>
                        </a:rPr>
                        <a:t>16%</a:t>
                      </a:r>
                    </a:p>
                  </a:txBody>
                  <a:tcPr marL="7382" marR="7382" marT="7382" marB="0" anchor="ctr">
                    <a:lnL>
                      <a:noFill/>
                    </a:lnL>
                    <a:lnR>
                      <a:noFill/>
                    </a:lnR>
                    <a:lnT>
                      <a:noFill/>
                    </a:lnT>
                    <a:lnB>
                      <a:noFill/>
                    </a:lnB>
                    <a:solidFill>
                      <a:srgbClr val="E2F0D9"/>
                    </a:solidFill>
                  </a:tcPr>
                </a:tc>
                <a:extLst>
                  <a:ext uri="{0D108BD9-81ED-4DB2-BD59-A6C34878D82A}">
                    <a16:rowId xmlns:a16="http://schemas.microsoft.com/office/drawing/2014/main" xmlns="" val="1212164784"/>
                  </a:ext>
                </a:extLst>
              </a:tr>
              <a:tr h="260082">
                <a:tc>
                  <a:txBody>
                    <a:bodyPr/>
                    <a:lstStyle/>
                    <a:p>
                      <a:pPr algn="l" rtl="0" fontAlgn="ctr"/>
                      <a:r>
                        <a:rPr lang="es-EC" sz="500" b="0" i="0" u="none" strike="noStrike">
                          <a:solidFill>
                            <a:srgbClr val="595959"/>
                          </a:solidFill>
                          <a:effectLst/>
                          <a:latin typeface="Arial" panose="020B0604020202020204" pitchFamily="34" charset="0"/>
                        </a:rPr>
                        <a:t>Carne de cerdo</a:t>
                      </a:r>
                    </a:p>
                  </a:txBody>
                  <a:tcPr marL="7382" marR="7382" marT="7382" marB="0" anchor="ctr">
                    <a:lnL>
                      <a:noFill/>
                    </a:lnL>
                    <a:lnR>
                      <a:noFill/>
                    </a:lnR>
                    <a:lnT>
                      <a:noFill/>
                    </a:lnT>
                    <a:lnB w="12700" cap="flat" cmpd="sng" algn="ctr">
                      <a:solidFill>
                        <a:srgbClr val="E2F0D9"/>
                      </a:solidFill>
                      <a:prstDash val="solid"/>
                      <a:round/>
                      <a:headEnd type="none" w="med" len="med"/>
                      <a:tailEnd type="none" w="med" len="med"/>
                    </a:lnB>
                  </a:tcPr>
                </a:tc>
                <a:tc>
                  <a:txBody>
                    <a:bodyPr/>
                    <a:lstStyle/>
                    <a:p>
                      <a:pPr algn="ctr" rtl="0" fontAlgn="ctr"/>
                      <a:r>
                        <a:rPr lang="es-EC" sz="500" b="0" i="0" u="none" strike="noStrike">
                          <a:solidFill>
                            <a:srgbClr val="595959"/>
                          </a:solidFill>
                          <a:effectLst/>
                          <a:latin typeface="Arial" panose="020B0604020202020204" pitchFamily="34" charset="0"/>
                        </a:rPr>
                        <a:t>9%</a:t>
                      </a:r>
                    </a:p>
                  </a:txBody>
                  <a:tcPr marL="7382" marR="7382" marT="7382" marB="0" anchor="ctr">
                    <a:lnL>
                      <a:noFill/>
                    </a:lnL>
                    <a:lnR w="12700" cap="flat" cmpd="sng" algn="ctr">
                      <a:solidFill>
                        <a:srgbClr val="385723"/>
                      </a:solidFill>
                      <a:prstDash val="solid"/>
                      <a:round/>
                      <a:headEnd type="none" w="med" len="med"/>
                      <a:tailEnd type="none" w="med" len="med"/>
                    </a:lnR>
                    <a:lnT>
                      <a:noFill/>
                    </a:lnT>
                    <a:lnB w="12700" cap="flat" cmpd="sng" algn="ctr">
                      <a:solidFill>
                        <a:srgbClr val="E2F0D9"/>
                      </a:solidFill>
                      <a:prstDash val="solid"/>
                      <a:round/>
                      <a:headEnd type="none" w="med" len="med"/>
                      <a:tailEnd type="none" w="med" len="med"/>
                    </a:lnB>
                  </a:tcPr>
                </a:tc>
                <a:tc>
                  <a:txBody>
                    <a:bodyPr/>
                    <a:lstStyle/>
                    <a:p>
                      <a:pPr algn="l" rtl="0" fontAlgn="ctr"/>
                      <a:r>
                        <a:rPr lang="es-EC" sz="500" b="0" i="0" u="none" strike="noStrike">
                          <a:solidFill>
                            <a:srgbClr val="595959"/>
                          </a:solidFill>
                          <a:effectLst/>
                          <a:latin typeface="Arial" panose="020B0604020202020204" pitchFamily="34" charset="0"/>
                        </a:rPr>
                        <a:t>Productos intermedios de hierro o acero sin alear</a:t>
                      </a:r>
                    </a:p>
                  </a:txBody>
                  <a:tcPr marL="7382" marR="7382" marT="7382" marB="0" anchor="ctr">
                    <a:lnL w="12700" cap="flat" cmpd="sng" algn="ctr">
                      <a:solidFill>
                        <a:srgbClr val="385723"/>
                      </a:solidFill>
                      <a:prstDash val="solid"/>
                      <a:round/>
                      <a:headEnd type="none" w="med" len="med"/>
                      <a:tailEnd type="none" w="med" len="med"/>
                    </a:lnL>
                    <a:lnR>
                      <a:noFill/>
                    </a:lnR>
                    <a:lnT>
                      <a:noFill/>
                    </a:lnT>
                    <a:lnB w="12700" cap="flat" cmpd="sng" algn="ctr">
                      <a:solidFill>
                        <a:srgbClr val="E2F0D9"/>
                      </a:solidFill>
                      <a:prstDash val="solid"/>
                      <a:round/>
                      <a:headEnd type="none" w="med" len="med"/>
                      <a:tailEnd type="none" w="med" len="med"/>
                    </a:lnB>
                  </a:tcPr>
                </a:tc>
                <a:tc>
                  <a:txBody>
                    <a:bodyPr/>
                    <a:lstStyle/>
                    <a:p>
                      <a:pPr algn="ctr" rtl="0" fontAlgn="ctr"/>
                      <a:r>
                        <a:rPr lang="es-EC" sz="500" b="0" i="0" u="none" strike="noStrike" dirty="0">
                          <a:solidFill>
                            <a:srgbClr val="595959"/>
                          </a:solidFill>
                          <a:effectLst/>
                          <a:latin typeface="Arial" panose="020B0604020202020204" pitchFamily="34" charset="0"/>
                        </a:rPr>
                        <a:t>14%</a:t>
                      </a:r>
                    </a:p>
                  </a:txBody>
                  <a:tcPr marL="7382" marR="7382" marT="7382" marB="0" anchor="ctr">
                    <a:lnL>
                      <a:noFill/>
                    </a:lnL>
                    <a:lnR>
                      <a:noFill/>
                    </a:lnR>
                    <a:lnT>
                      <a:noFill/>
                    </a:lnT>
                    <a:lnB w="12700" cap="flat" cmpd="sng" algn="ctr">
                      <a:solidFill>
                        <a:srgbClr val="E2F0D9"/>
                      </a:solidFill>
                      <a:prstDash val="solid"/>
                      <a:round/>
                      <a:headEnd type="none" w="med" len="med"/>
                      <a:tailEnd type="none" w="med" len="med"/>
                    </a:lnB>
                  </a:tcPr>
                </a:tc>
                <a:extLst>
                  <a:ext uri="{0D108BD9-81ED-4DB2-BD59-A6C34878D82A}">
                    <a16:rowId xmlns:a16="http://schemas.microsoft.com/office/drawing/2014/main" xmlns="" val="1311947262"/>
                  </a:ext>
                </a:extLst>
              </a:tr>
            </a:tbl>
          </a:graphicData>
        </a:graphic>
      </p:graphicFrame>
    </p:spTree>
    <p:extLst>
      <p:ext uri="{BB962C8B-B14F-4D97-AF65-F5344CB8AC3E}">
        <p14:creationId xmlns:p14="http://schemas.microsoft.com/office/powerpoint/2010/main" val="2123748808"/>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1046</TotalTime>
  <Words>1200</Words>
  <Application>Microsoft Office PowerPoint</Application>
  <PresentationFormat>Personalizado</PresentationFormat>
  <Paragraphs>181</Paragraphs>
  <Slides>2</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Office Theme</vt:lpstr>
      <vt:lpstr>UNIÓN ECONÓMICA EUROASIÁTICA</vt:lpstr>
      <vt:lpstr>UNIÓN ECONÓMICA EUROASIÁTICA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Felix Vera</cp:lastModifiedBy>
  <cp:revision>186</cp:revision>
  <dcterms:created xsi:type="dcterms:W3CDTF">2017-12-18T13:45:12Z</dcterms:created>
  <dcterms:modified xsi:type="dcterms:W3CDTF">2018-07-18T21:23:45Z</dcterms:modified>
</cp:coreProperties>
</file>